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39" r:id="rId1"/>
  </p:sldMasterIdLst>
  <p:notesMasterIdLst>
    <p:notesMasterId r:id="rId62"/>
  </p:notesMasterIdLst>
  <p:handoutMasterIdLst>
    <p:handoutMasterId r:id="rId63"/>
  </p:handoutMasterIdLst>
  <p:sldIdLst>
    <p:sldId id="1041" r:id="rId2"/>
    <p:sldId id="1170" r:id="rId3"/>
    <p:sldId id="1244" r:id="rId4"/>
    <p:sldId id="1333" r:id="rId5"/>
    <p:sldId id="1289" r:id="rId6"/>
    <p:sldId id="1330" r:id="rId7"/>
    <p:sldId id="1291" r:id="rId8"/>
    <p:sldId id="1292" r:id="rId9"/>
    <p:sldId id="1293" r:id="rId10"/>
    <p:sldId id="1250" r:id="rId11"/>
    <p:sldId id="1294" r:id="rId12"/>
    <p:sldId id="1252" r:id="rId13"/>
    <p:sldId id="1253" r:id="rId14"/>
    <p:sldId id="1343" r:id="rId15"/>
    <p:sldId id="1356" r:id="rId16"/>
    <p:sldId id="1298" r:id="rId17"/>
    <p:sldId id="1299" r:id="rId18"/>
    <p:sldId id="1300" r:id="rId19"/>
    <p:sldId id="1301" r:id="rId20"/>
    <p:sldId id="1302" r:id="rId21"/>
    <p:sldId id="1303" r:id="rId22"/>
    <p:sldId id="1304" r:id="rId23"/>
    <p:sldId id="1305" r:id="rId24"/>
    <p:sldId id="1306" r:id="rId25"/>
    <p:sldId id="1368" r:id="rId26"/>
    <p:sldId id="1363" r:id="rId27"/>
    <p:sldId id="1344" r:id="rId28"/>
    <p:sldId id="1320" r:id="rId29"/>
    <p:sldId id="1357" r:id="rId30"/>
    <p:sldId id="1345" r:id="rId31"/>
    <p:sldId id="1373" r:id="rId32"/>
    <p:sldId id="1374" r:id="rId33"/>
    <p:sldId id="1359" r:id="rId34"/>
    <p:sldId id="1331" r:id="rId35"/>
    <p:sldId id="1355" r:id="rId36"/>
    <p:sldId id="1321" r:id="rId37"/>
    <p:sldId id="1354" r:id="rId38"/>
    <p:sldId id="1367" r:id="rId39"/>
    <p:sldId id="1347" r:id="rId40"/>
    <p:sldId id="1322" r:id="rId41"/>
    <p:sldId id="1370" r:id="rId42"/>
    <p:sldId id="1371" r:id="rId43"/>
    <p:sldId id="1349" r:id="rId44"/>
    <p:sldId id="1369" r:id="rId45"/>
    <p:sldId id="1372" r:id="rId46"/>
    <p:sldId id="1346" r:id="rId47"/>
    <p:sldId id="1358" r:id="rId48"/>
    <p:sldId id="1366" r:id="rId49"/>
    <p:sldId id="1348" r:id="rId50"/>
    <p:sldId id="1365" r:id="rId51"/>
    <p:sldId id="1323" r:id="rId52"/>
    <p:sldId id="1364" r:id="rId53"/>
    <p:sldId id="1350" r:id="rId54"/>
    <p:sldId id="1334" r:id="rId55"/>
    <p:sldId id="1360" r:id="rId56"/>
    <p:sldId id="1337" r:id="rId57"/>
    <p:sldId id="1361" r:id="rId58"/>
    <p:sldId id="870" r:id="rId59"/>
    <p:sldId id="911" r:id="rId60"/>
    <p:sldId id="871" r:id="rId61"/>
  </p:sldIdLst>
  <p:sldSz cx="12192000" cy="6858000"/>
  <p:notesSz cx="6858000" cy="9144000"/>
  <p:embeddedFontLst>
    <p:embeddedFont>
      <p:font typeface="Calibri Light" panose="020F0302020204030204" pitchFamily="34" charset="0"/>
      <p:regular r:id="rId64"/>
      <p:italic r:id="rId65"/>
    </p:embeddedFont>
    <p:embeddedFont>
      <p:font typeface="Open Sans" panose="020B0606030504020204" pitchFamily="34" charset="0"/>
      <p:regular r:id="rId66"/>
      <p:bold r:id="rId67"/>
      <p:italic r:id="rId68"/>
      <p:boldItalic r:id="rId69"/>
    </p:embeddedFont>
    <p:embeddedFont>
      <p:font typeface="Calibri" panose="020F0502020204030204" pitchFamily="34" charset="0"/>
      <p:regular r:id="rId70"/>
      <p:bold r:id="rId71"/>
      <p:italic r:id="rId72"/>
      <p:boldItalic r:id="rId73"/>
    </p:embeddedFont>
    <p:embeddedFont>
      <p:font typeface="Open Sans Semibold" panose="020B0706030804020204" pitchFamily="34" charset="0"/>
      <p:bold r:id="rId74"/>
      <p:boldItalic r:id="rId75"/>
    </p:embeddedFont>
  </p:embeddedFontLst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uzarska Anna" initials="HA" lastIdx="2" clrIdx="0">
    <p:extLst>
      <p:ext uri="{19B8F6BF-5375-455C-9EA6-DF929625EA0E}">
        <p15:presenceInfo xmlns:p15="http://schemas.microsoft.com/office/powerpoint/2012/main" userId="S-1-5-21-3954371645-834304607-549911658-140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539D"/>
    <a:srgbClr val="C12607"/>
    <a:srgbClr val="B12307"/>
    <a:srgbClr val="636363"/>
    <a:srgbClr val="6361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264" autoAdjust="0"/>
    <p:restoredTop sz="89730" autoAdjust="0"/>
  </p:normalViewPr>
  <p:slideViewPr>
    <p:cSldViewPr snapToGrid="0">
      <p:cViewPr varScale="1">
        <p:scale>
          <a:sx n="63" d="100"/>
          <a:sy n="63" d="100"/>
        </p:scale>
        <p:origin x="56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188"/>
    </p:cViewPr>
  </p:sorterViewPr>
  <p:notesViewPr>
    <p:cSldViewPr snapToGrid="0">
      <p:cViewPr varScale="1">
        <p:scale>
          <a:sx n="53" d="100"/>
          <a:sy n="53" d="100"/>
        </p:scale>
        <p:origin x="2648" y="5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handoutMaster" Target="handoutMasters/handoutMaster1.xml"/><Relationship Id="rId68" Type="http://schemas.openxmlformats.org/officeDocument/2006/relationships/font" Target="fonts/font5.fntdata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font" Target="fonts/font3.fntdata"/><Relationship Id="rId74" Type="http://schemas.openxmlformats.org/officeDocument/2006/relationships/font" Target="fonts/font11.fntdata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font" Target="fonts/font1.fntdata"/><Relationship Id="rId69" Type="http://schemas.openxmlformats.org/officeDocument/2006/relationships/font" Target="fonts/font6.fntdata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9.fntdata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font" Target="fonts/font4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70" Type="http://schemas.openxmlformats.org/officeDocument/2006/relationships/font" Target="fonts/font7.fntdata"/><Relationship Id="rId75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font" Target="fonts/font2.fntdata"/><Relationship Id="rId73" Type="http://schemas.openxmlformats.org/officeDocument/2006/relationships/font" Target="fonts/font10.fntdata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commentAuthors" Target="commentAuthors.xml"/><Relationship Id="rId7" Type="http://schemas.openxmlformats.org/officeDocument/2006/relationships/slide" Target="slides/slide6.xml"/><Relationship Id="rId71" Type="http://schemas.openxmlformats.org/officeDocument/2006/relationships/font" Target="fonts/font8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985DD6-5297-4C9F-97D5-1E7456FA5E05}" type="datetimeFigureOut">
              <a:rPr lang="pl-PL" smtClean="0"/>
              <a:t>14.09.2022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A09803-C1E4-40BB-BD10-79CF071E9C2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12040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D73748-EFD7-48A5-9810-6FF2E65AC898}" type="datetimeFigureOut">
              <a:rPr lang="pl-PL" smtClean="0"/>
              <a:t>14.09.2022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E72C29-F3ED-421F-A6FF-78E4E1485C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98603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72C29-F3ED-421F-A6FF-78E4E1485CEA}" type="slidenum">
              <a:rPr lang="pl-PL" smtClean="0"/>
              <a:t>47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52987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 userDrawn="1"/>
        </p:nvSpPr>
        <p:spPr>
          <a:xfrm flipV="1">
            <a:off x="0" y="-1"/>
            <a:ext cx="385482" cy="4347882"/>
          </a:xfrm>
          <a:prstGeom prst="rect">
            <a:avLst/>
          </a:prstGeom>
          <a:solidFill>
            <a:srgbClr val="0F53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524000" y="4238533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654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757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811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683387"/>
          </a:xfrm>
        </p:spPr>
        <p:txBody>
          <a:bodyPr anchor="t">
            <a:normAutofit/>
          </a:bodyPr>
          <a:lstStyle>
            <a:lvl1pPr>
              <a:lnSpc>
                <a:spcPct val="114000"/>
              </a:lnSpc>
              <a:defRPr sz="2200" b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932330" y="1742381"/>
            <a:ext cx="10560424" cy="4374448"/>
          </a:xfrm>
        </p:spPr>
        <p:txBody>
          <a:bodyPr/>
          <a:lstStyle>
            <a:lvl1pPr marL="0" indent="0">
              <a:lnSpc>
                <a:spcPct val="114000"/>
              </a:lnSpc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lnSpc>
                <a:spcPct val="114000"/>
              </a:lnSpc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lnSpc>
                <a:spcPct val="114000"/>
              </a:lnSpc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lnSpc>
                <a:spcPct val="114000"/>
              </a:lnSpc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lnSpc>
                <a:spcPct val="114000"/>
              </a:lnSpc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6" name="Prostokąt 5"/>
          <p:cNvSpPr/>
          <p:nvPr userDrawn="1"/>
        </p:nvSpPr>
        <p:spPr>
          <a:xfrm flipV="1">
            <a:off x="0" y="634066"/>
            <a:ext cx="824753" cy="369981"/>
          </a:xfrm>
          <a:prstGeom prst="rect">
            <a:avLst/>
          </a:prstGeom>
          <a:solidFill>
            <a:srgbClr val="0F53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51809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831850" y="3135127"/>
            <a:ext cx="10515600" cy="2240470"/>
          </a:xfrm>
        </p:spPr>
        <p:txBody>
          <a:bodyPr anchor="t">
            <a:normAutofit/>
          </a:bodyPr>
          <a:lstStyle>
            <a:lvl1pPr>
              <a:lnSpc>
                <a:spcPct val="110000"/>
              </a:lnSpc>
              <a:defRPr sz="4400" b="0">
                <a:solidFill>
                  <a:schemeClr val="tx1">
                    <a:lumMod val="75000"/>
                    <a:lumOff val="2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4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194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1681163"/>
            <a:ext cx="10652966" cy="1635778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800"/>
            </a:lvl3pPr>
            <a:lvl4pPr marL="1371600" indent="0">
              <a:buNone/>
              <a:defRPr sz="2800"/>
            </a:lvl4pPr>
            <a:lvl5pPr marL="1828800" indent="0">
              <a:buNone/>
              <a:defRPr sz="2800"/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839788" y="3316941"/>
            <a:ext cx="5183188" cy="470366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Podpowiedzi dla webmastera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39788" y="3787307"/>
            <a:ext cx="10652966" cy="2694176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000"/>
            </a:lvl1pPr>
          </a:lstStyle>
          <a:p>
            <a:pPr lvl="0"/>
            <a:r>
              <a:rPr lang="pl-PL" dirty="0"/>
              <a:t>Kliknij, aby edytować style wzorca tekst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683387"/>
          </a:xfrm>
        </p:spPr>
        <p:txBody>
          <a:bodyPr anchor="t">
            <a:normAutofit/>
          </a:bodyPr>
          <a:lstStyle>
            <a:lvl1pPr>
              <a:defRPr sz="25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469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738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564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017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265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4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>
          <a:xfrm>
            <a:off x="11268639" y="6016584"/>
            <a:ext cx="704891" cy="704891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/>
          </p:cNvPicPr>
          <p:nvPr userDrawn="1"/>
        </p:nvPicPr>
        <p:blipFill>
          <a:blip r:embed="rId14"/>
          <a:srcRect r="67428"/>
          <a:stretch>
            <a:fillRect/>
          </a:stretch>
        </p:blipFill>
        <p:spPr>
          <a:xfrm>
            <a:off x="10648295" y="6062565"/>
            <a:ext cx="635451" cy="612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031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3.org/Translations/WCAG21-pl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v.pl/web/dostepnosc-cyfrowa/artykuly-o-dostepnosci-cyfrowej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v.pl/web/dostepnosc-cyfrowa/sposoby-wyszukiwania-bledow-i-badania-dostepnosci-cyfrowej-stron-internetowych" TargetMode="Externa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pl/web/dostepnosc-cyfrowa/jak-znalezc-podstawowe-bledy-dostepnosci-cyfrowej-strony-internetowej" TargetMode="External"/><Relationship Id="rId2" Type="http://schemas.openxmlformats.org/officeDocument/2006/relationships/hyperlink" Target="https://www.gov.pl/web/dostepnosc-cyfrowa/jak-zbadac-czy-strona-www-jest-dostepna-cyfrowo" TargetMode="Externa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s://isap.sejm.gov.pl/isap.nsf/download.xsp/WDU20190000848/T/D20190848L.pdf" TargetMode="External"/><Relationship Id="rId2" Type="http://schemas.openxmlformats.org/officeDocument/2006/relationships/hyperlink" Target="https://wcag21.lepszyweb.pl/#toc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gov.pl/web/dostepnosc-cyfrowa/artykuly-o-dostepnosci-cyfrowej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mailto:dostepnosc.cyfrowa@mc.gov.pl" TargetMode="External"/><Relationship Id="rId2" Type="http://schemas.openxmlformats.org/officeDocument/2006/relationships/hyperlink" Target="https://www.gov.pl/web/dostepnosc-cyfrowa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96615" y="2733574"/>
            <a:ext cx="11010523" cy="1588169"/>
          </a:xfrm>
        </p:spPr>
        <p:txBody>
          <a:bodyPr anchor="t">
            <a:noAutofit/>
          </a:bodyPr>
          <a:lstStyle/>
          <a:p>
            <a:pPr algn="l">
              <a:lnSpc>
                <a:spcPct val="110000"/>
              </a:lnSpc>
            </a:pPr>
            <a:r>
              <a:rPr lang="pl-PL" sz="47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Zarządzanie dostępnością cyfrową </a:t>
            </a:r>
            <a:br>
              <a:rPr lang="pl-PL" sz="47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</a:br>
            <a:r>
              <a:rPr lang="pl-PL" sz="47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w podmiocie publicznym i organizacji</a:t>
            </a:r>
            <a:br>
              <a:rPr lang="pl-PL" sz="47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</a:br>
            <a:endParaRPr lang="pl-PL" sz="470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4294967295"/>
          </p:nvPr>
        </p:nvSpPr>
        <p:spPr>
          <a:xfrm>
            <a:off x="696615" y="5892741"/>
            <a:ext cx="9144000" cy="965259"/>
          </a:xfrm>
        </p:spPr>
        <p:txBody>
          <a:bodyPr>
            <a:normAutofit/>
          </a:bodyPr>
          <a:lstStyle/>
          <a:p>
            <a:pPr marL="0" indent="0" algn="l">
              <a:lnSpc>
                <a:spcPct val="150000"/>
              </a:lnSpc>
              <a:buNone/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Centrum Rozwoju Kompetencji Cyfrowych, 2022</a:t>
            </a:r>
          </a:p>
        </p:txBody>
      </p:sp>
    </p:spTree>
    <p:extLst>
      <p:ext uri="{BB962C8B-B14F-4D97-AF65-F5344CB8AC3E}">
        <p14:creationId xmlns:p14="http://schemas.microsoft.com/office/powerpoint/2010/main" val="5762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683387"/>
          </a:xfrm>
        </p:spPr>
        <p:txBody>
          <a:bodyPr>
            <a:normAutofit/>
          </a:bodyPr>
          <a:lstStyle/>
          <a:p>
            <a:r>
              <a:rPr lang="pl-PL" dirty="0"/>
              <a:t>Osoby z niepełnosprawnością ruchową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932330" y="1742381"/>
            <a:ext cx="10300352" cy="4374448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Mogą obsługiwać komputery i smartfony, w zależności od specyfiki swej niepełnosprawności np. za pomocą samej klawiatury, samej myszki, jednego przycisku, głosowo. </a:t>
            </a:r>
          </a:p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Nawigując tylko klawiaturą potrzebują fokusu i potrzebują dostępu z poziomu klawiatury do wszystkich linków, przycisków, pól formularzy itp.</a:t>
            </a:r>
          </a:p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Nawigując tylko myszką mogą mieć problemy z obsługą wielopoziomowych elementów rozwijanych za to docenią większe obszary </a:t>
            </a:r>
            <a:r>
              <a:rPr lang="pl-PL" sz="23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klikalne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136328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683387"/>
          </a:xfrm>
        </p:spPr>
        <p:txBody>
          <a:bodyPr>
            <a:normAutofit/>
          </a:bodyPr>
          <a:lstStyle/>
          <a:p>
            <a:r>
              <a:rPr lang="pl-PL" dirty="0"/>
              <a:t>Osoby słabosłyszące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932330" y="1742381"/>
            <a:ext cx="10300352" cy="4374448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Docenią prosty język i zrozumiałe instrukcje,</a:t>
            </a:r>
          </a:p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filmach z dźwiękiem potrzebują napisów rozszerzonych,</a:t>
            </a:r>
          </a:p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nagraniach audio potrzebują transkrypcji, </a:t>
            </a:r>
          </a:p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Sam kontakt telefoniczny to zbyt mało, potrzebują komunikacji pisanej,</a:t>
            </a:r>
          </a:p>
        </p:txBody>
      </p:sp>
    </p:spTree>
    <p:extLst>
      <p:ext uri="{BB962C8B-B14F-4D97-AF65-F5344CB8AC3E}">
        <p14:creationId xmlns:p14="http://schemas.microsoft.com/office/powerpoint/2010/main" val="323316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683387"/>
          </a:xfrm>
        </p:spPr>
        <p:txBody>
          <a:bodyPr>
            <a:normAutofit/>
          </a:bodyPr>
          <a:lstStyle/>
          <a:p>
            <a:r>
              <a:rPr lang="pl-PL" dirty="0"/>
              <a:t>Osoby niesłyszące (Głusi)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932330" y="1742381"/>
            <a:ext cx="10560424" cy="4374448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Funkcjonują jak mniejszość językowa,</a:t>
            </a:r>
          </a:p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Podstawą komunikacji jest język migowy (inny niż język pisany/mówiony w danym kraju)</a:t>
            </a:r>
          </a:p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filmach z dźwiękiem potrzebują tłumaczenia na język migowy (PJM) (nie jest wymagane w ustawie o dostępności cyfrowej)</a:t>
            </a:r>
          </a:p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Docenią prosty język i zrozumiałe instrukcje,</a:t>
            </a:r>
          </a:p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Sam kontakt telefoniczny i komunikacja pisana to zbyt mało, potrzebują komunikacji w języku migowym.</a:t>
            </a:r>
          </a:p>
        </p:txBody>
      </p:sp>
    </p:spTree>
    <p:extLst>
      <p:ext uri="{BB962C8B-B14F-4D97-AF65-F5344CB8AC3E}">
        <p14:creationId xmlns:p14="http://schemas.microsoft.com/office/powerpoint/2010/main" val="261781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683387"/>
          </a:xfrm>
        </p:spPr>
        <p:txBody>
          <a:bodyPr>
            <a:normAutofit/>
          </a:bodyPr>
          <a:lstStyle/>
          <a:p>
            <a:r>
              <a:rPr lang="pl-PL" dirty="0"/>
              <a:t>Inni użytkownicy korzystający z dostępności cyfrowej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932330" y="1742381"/>
            <a:ext cx="10560424" cy="4374448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Osoby z zaburzeniami postrzegania kolorów, </a:t>
            </a:r>
          </a:p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Osoby z dysleksją,</a:t>
            </a:r>
          </a:p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Osoby z depresją,</a:t>
            </a:r>
          </a:p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Osoby nieposługujące się biegle językiem polskim,</a:t>
            </a:r>
          </a:p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Seniorzy,</a:t>
            </a:r>
          </a:p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Każdy z nas, w określonych sytuacjach.</a:t>
            </a:r>
          </a:p>
        </p:txBody>
      </p:sp>
    </p:spTree>
    <p:extLst>
      <p:ext uri="{BB962C8B-B14F-4D97-AF65-F5344CB8AC3E}">
        <p14:creationId xmlns:p14="http://schemas.microsoft.com/office/powerpoint/2010/main" val="1180913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43610" y="2962407"/>
            <a:ext cx="10515600" cy="156895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z="4000" b="1" dirty="0"/>
              <a:t>10 kluczowych działań </a:t>
            </a:r>
            <a:br>
              <a:rPr lang="pl-PL" sz="4000" b="1" dirty="0"/>
            </a:br>
            <a:r>
              <a:rPr lang="pl-PL" sz="4000" b="1" dirty="0"/>
              <a:t>w zarządzaniu dostępnością cyfrową</a:t>
            </a:r>
          </a:p>
        </p:txBody>
      </p:sp>
    </p:spTree>
    <p:extLst>
      <p:ext uri="{BB962C8B-B14F-4D97-AF65-F5344CB8AC3E}">
        <p14:creationId xmlns:p14="http://schemas.microsoft.com/office/powerpoint/2010/main" val="115757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pl-PL" sz="4000" b="1" dirty="0"/>
              <a:t>1. Poznaj wymagania prawne</a:t>
            </a:r>
          </a:p>
        </p:txBody>
      </p:sp>
    </p:spTree>
    <p:extLst>
      <p:ext uri="{BB962C8B-B14F-4D97-AF65-F5344CB8AC3E}">
        <p14:creationId xmlns:p14="http://schemas.microsoft.com/office/powerpoint/2010/main" val="190692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dirty="0"/>
              <a:t>Przepisy prawne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32330" y="1559501"/>
            <a:ext cx="10560424" cy="4374448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300" b="1" dirty="0"/>
              <a:t>Ustawa z 4 kwietnia 2019 r. o dostępności cyfrowej </a:t>
            </a:r>
            <a:r>
              <a:rPr lang="pl-PL" sz="2300" dirty="0"/>
              <a:t>stron internetowych i aplikacji mobilnych podmiotów publicznych,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300" b="1" dirty="0"/>
              <a:t>Dyrektywa Parlamentu Europejskiego i Rady (UE) 2016/2102 </a:t>
            </a:r>
            <a:r>
              <a:rPr lang="pl-PL" sz="2300" dirty="0"/>
              <a:t/>
            </a:r>
            <a:br>
              <a:rPr lang="pl-PL" sz="2300" dirty="0"/>
            </a:br>
            <a:r>
              <a:rPr lang="pl-PL" sz="2300" dirty="0"/>
              <a:t>z 26 </a:t>
            </a:r>
            <a:r>
              <a:rPr lang="pl-PL" sz="2300" dirty="0">
                <a:solidFill>
                  <a:schemeClr val="tx1"/>
                </a:solidFill>
              </a:rPr>
              <a:t>października</a:t>
            </a:r>
            <a:r>
              <a:rPr lang="pl-PL" sz="2300" dirty="0"/>
              <a:t> 2016 r.,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300" dirty="0"/>
              <a:t>Rozporządzenie o </a:t>
            </a:r>
            <a:r>
              <a:rPr lang="pl-PL" sz="2300" b="1" dirty="0"/>
              <a:t>Krajowych Ramach Interoperacyjności </a:t>
            </a:r>
            <a:br>
              <a:rPr lang="pl-PL" sz="2300" b="1" dirty="0"/>
            </a:br>
            <a:r>
              <a:rPr lang="pl-PL" sz="2300" dirty="0"/>
              <a:t>z 12 kwietnia 2012 r.,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300" dirty="0"/>
              <a:t>Rządowy Program </a:t>
            </a:r>
            <a:r>
              <a:rPr lang="pl-PL" sz="2300" b="1" dirty="0"/>
              <a:t>Dostępność Plus</a:t>
            </a:r>
            <a:r>
              <a:rPr lang="pl-PL" sz="2300" dirty="0"/>
              <a:t>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300" dirty="0"/>
              <a:t>pośrednio</a:t>
            </a:r>
            <a:r>
              <a:rPr lang="pl-PL" sz="2300" b="1" dirty="0"/>
              <a:t> </a:t>
            </a:r>
            <a:r>
              <a:rPr lang="pl-PL" sz="2300" dirty="0"/>
              <a:t>-</a:t>
            </a:r>
            <a:r>
              <a:rPr lang="pl-PL" sz="2300" b="1" dirty="0"/>
              <a:t> Ustawa z 19 lipca 2019 r. o zapewnianiu dostępności </a:t>
            </a:r>
            <a:r>
              <a:rPr lang="pl-PL" sz="2300" dirty="0"/>
              <a:t>osobom ze szczególnymi potrzebami.</a:t>
            </a:r>
            <a:endParaRPr lang="pl-PL" sz="23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pl-PL" sz="2300" dirty="0"/>
          </a:p>
          <a:p>
            <a:pPr>
              <a:lnSpc>
                <a:spcPct val="150000"/>
              </a:lnSpc>
            </a:pPr>
            <a:endParaRPr lang="pl-PL" sz="2300" dirty="0"/>
          </a:p>
        </p:txBody>
      </p:sp>
    </p:spTree>
    <p:extLst>
      <p:ext uri="{BB962C8B-B14F-4D97-AF65-F5344CB8AC3E}">
        <p14:creationId xmlns:p14="http://schemas.microsoft.com/office/powerpoint/2010/main" val="4893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dirty="0"/>
              <a:t>Ustawa o dostępności cyfrowej – kogo dotyczy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32330" y="1463248"/>
            <a:ext cx="10560424" cy="4374448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300" b="1" dirty="0"/>
              <a:t>Podmioty publiczne</a:t>
            </a:r>
          </a:p>
          <a:p>
            <a:pPr marL="1143000" lvl="1" indent="-457200"/>
            <a:r>
              <a:rPr lang="pl-PL" sz="2200" dirty="0"/>
              <a:t>jednostki sektora finansów publicznych,</a:t>
            </a:r>
          </a:p>
          <a:p>
            <a:pPr marL="1143000" lvl="1" indent="-457200"/>
            <a:r>
              <a:rPr lang="pl-PL" sz="2200" dirty="0"/>
              <a:t>państwowe jednostki organizacyjne bez osobowości prawnej,</a:t>
            </a:r>
          </a:p>
          <a:p>
            <a:pPr marL="1143000" lvl="1" indent="-457200"/>
            <a:r>
              <a:rPr lang="pl-PL" sz="2200" dirty="0"/>
              <a:t>osoby prawne, utworzone w celu zaspokajania potrzeb o charakterze powszechnym: finansowane ze środków publicznych w ponad 50%, lub z ponad połową udziałów albo akcji, lub nadzorem nad organem zarządzającym, lub z prawem do powoływania ponad połowy składu organu nadzorczego lub zarządzającego,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300" b="1" dirty="0"/>
              <a:t>związki tych podmiotów</a:t>
            </a:r>
            <a:r>
              <a:rPr lang="pl-PL" sz="2300" dirty="0"/>
              <a:t>,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300" b="1" dirty="0"/>
              <a:t>wybrane organizacje pozarządowe.</a:t>
            </a:r>
          </a:p>
          <a:p>
            <a:pPr>
              <a:lnSpc>
                <a:spcPct val="150000"/>
              </a:lnSpc>
            </a:pPr>
            <a:endParaRPr lang="pl-PL" sz="2300" dirty="0"/>
          </a:p>
        </p:txBody>
      </p:sp>
    </p:spTree>
    <p:extLst>
      <p:ext uri="{BB962C8B-B14F-4D97-AF65-F5344CB8AC3E}">
        <p14:creationId xmlns:p14="http://schemas.microsoft.com/office/powerpoint/2010/main" val="355775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dirty="0"/>
              <a:t>Ustawa o dostępności cyfrowej – czego dotyczy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300" dirty="0"/>
              <a:t>Określa </a:t>
            </a:r>
            <a:r>
              <a:rPr lang="pl-PL" sz="2300" b="1" dirty="0"/>
              <a:t>wymagania dostępności cyfrowej </a:t>
            </a:r>
            <a:r>
              <a:rPr lang="pl-PL" sz="2300" dirty="0"/>
              <a:t>stron internetowych i aplikacji mobilnych podmiotów publicznych i nakłada obowiązek ich spełniania,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300" dirty="0"/>
              <a:t>Wprowadza obowiązkową </a:t>
            </a:r>
            <a:r>
              <a:rPr lang="pl-PL" sz="2300" b="1" dirty="0"/>
              <a:t>deklarację dostępności</a:t>
            </a:r>
            <a:r>
              <a:rPr lang="pl-PL" sz="2300" dirty="0"/>
              <a:t>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300" dirty="0"/>
              <a:t>Ustala zasady </a:t>
            </a:r>
            <a:r>
              <a:rPr lang="pl-PL" sz="2300" b="1" dirty="0"/>
              <a:t>postępowanie w wypadku nieprzestrzegania </a:t>
            </a:r>
            <a:r>
              <a:rPr lang="pl-PL" sz="2300" dirty="0"/>
              <a:t>wymagań dostępności cyfrowej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300" dirty="0"/>
              <a:t>Określa kompetencje Ministra Cyfryzacji w zakresie </a:t>
            </a:r>
            <a:r>
              <a:rPr lang="pl-PL" sz="2300" b="1" dirty="0"/>
              <a:t>monitoringu dostępności cyfrowej</a:t>
            </a:r>
            <a:r>
              <a:rPr lang="pl-PL" sz="2300" dirty="0"/>
              <a:t>,</a:t>
            </a:r>
          </a:p>
          <a:p>
            <a:pPr>
              <a:lnSpc>
                <a:spcPct val="150000"/>
              </a:lnSpc>
            </a:pPr>
            <a:endParaRPr lang="pl-PL" sz="2300" dirty="0"/>
          </a:p>
        </p:txBody>
      </p:sp>
    </p:spTree>
    <p:extLst>
      <p:ext uri="{BB962C8B-B14F-4D97-AF65-F5344CB8AC3E}">
        <p14:creationId xmlns:p14="http://schemas.microsoft.com/office/powerpoint/2010/main" val="218603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dirty="0"/>
              <a:t>Ustawa o dostępności cyfrowej – od kiedy obowiązuje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 fontAlgn="base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2300" dirty="0"/>
              <a:t>Wszystkie </a:t>
            </a:r>
            <a:r>
              <a:rPr lang="pl-PL" sz="2300" b="1" dirty="0"/>
              <a:t>strony internetowe </a:t>
            </a:r>
            <a:r>
              <a:rPr lang="pl-PL" sz="2300" dirty="0"/>
              <a:t>podmiotów publicznych muszą być dostępne cyfrowo </a:t>
            </a:r>
            <a:r>
              <a:rPr lang="pl-PL" sz="2300" b="1" dirty="0"/>
              <a:t>od</a:t>
            </a:r>
            <a:r>
              <a:rPr lang="pl-PL" sz="2300" dirty="0"/>
              <a:t> </a:t>
            </a:r>
            <a:r>
              <a:rPr lang="pl-PL" sz="2300" b="1" dirty="0"/>
              <a:t>23 września 2020r.</a:t>
            </a:r>
          </a:p>
          <a:p>
            <a:pPr marL="342900" indent="-342900" fontAlgn="base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2300" dirty="0"/>
              <a:t>Wszystkie </a:t>
            </a:r>
            <a:r>
              <a:rPr lang="pl-PL" sz="2300" b="1" dirty="0"/>
              <a:t>aplikacje mobilne </a:t>
            </a:r>
            <a:r>
              <a:rPr lang="pl-PL" sz="2300" dirty="0"/>
              <a:t>podmiotów publicznych muszą być dostępne cyfrowo </a:t>
            </a:r>
            <a:r>
              <a:rPr lang="pl-PL" sz="2300" b="1" dirty="0"/>
              <a:t>od 23 czerwca 2021r.</a:t>
            </a:r>
          </a:p>
          <a:p>
            <a:pPr>
              <a:lnSpc>
                <a:spcPct val="150000"/>
              </a:lnSpc>
            </a:pPr>
            <a:endParaRPr lang="pl-PL" sz="2300" dirty="0"/>
          </a:p>
        </p:txBody>
      </p:sp>
    </p:spTree>
    <p:extLst>
      <p:ext uri="{BB962C8B-B14F-4D97-AF65-F5344CB8AC3E}">
        <p14:creationId xmlns:p14="http://schemas.microsoft.com/office/powerpoint/2010/main" val="231584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3135127"/>
            <a:ext cx="10515600" cy="2240470"/>
          </a:xfrm>
        </p:spPr>
        <p:txBody>
          <a:bodyPr>
            <a:normAutofit/>
          </a:bodyPr>
          <a:lstStyle/>
          <a:p>
            <a:r>
              <a:rPr lang="pl-PL" sz="4000" b="1" dirty="0"/>
              <a:t>Czym jest dostępność cyfrowa?</a:t>
            </a:r>
            <a:endParaRPr lang="pl-PL" sz="4000" dirty="0"/>
          </a:p>
        </p:txBody>
      </p:sp>
    </p:spTree>
    <p:extLst>
      <p:ext uri="{BB962C8B-B14F-4D97-AF65-F5344CB8AC3E}">
        <p14:creationId xmlns:p14="http://schemas.microsoft.com/office/powerpoint/2010/main" val="1579051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dirty="0"/>
              <a:t>Ustawa o dostępności cyfrowej – jak określa wymagania dostępności cyfrowej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l-PL" sz="2300" dirty="0"/>
          </a:p>
          <a:p>
            <a:r>
              <a:rPr lang="pl-PL" sz="2300" dirty="0"/>
              <a:t>Zgodność z </a:t>
            </a:r>
            <a:r>
              <a:rPr lang="pl-PL" sz="2300" b="1" dirty="0"/>
              <a:t>wymaganiami określonymi w załączniku ustawy </a:t>
            </a:r>
            <a:r>
              <a:rPr lang="pl-PL" sz="2300" dirty="0"/>
              <a:t>-  odpowiadają </a:t>
            </a:r>
            <a:r>
              <a:rPr lang="pl-PL" sz="2300" dirty="0">
                <a:hlinkClick r:id="rId2"/>
              </a:rPr>
              <a:t>wytycznym WCAG 2.1 </a:t>
            </a:r>
            <a:r>
              <a:rPr lang="pl-PL" sz="2300" dirty="0"/>
              <a:t>na poziomie AA (z kilkoma wyjątkami) </a:t>
            </a:r>
            <a:br>
              <a:rPr lang="pl-PL" sz="2300" dirty="0"/>
            </a:br>
            <a:r>
              <a:rPr lang="pl-PL" sz="2300" dirty="0"/>
              <a:t>i punktom 9,10 i 11 normy EN 301 549 V2.1.2</a:t>
            </a:r>
          </a:p>
        </p:txBody>
      </p:sp>
    </p:spTree>
    <p:extLst>
      <p:ext uri="{BB962C8B-B14F-4D97-AF65-F5344CB8AC3E}">
        <p14:creationId xmlns:p14="http://schemas.microsoft.com/office/powerpoint/2010/main" val="227975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dirty="0"/>
              <a:t>Ustawa o dostępności cyfrowej – wyłączenia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47319" y="1443997"/>
            <a:ext cx="10560424" cy="4815795"/>
          </a:xfrm>
        </p:spPr>
        <p:txBody>
          <a:bodyPr>
            <a:noAutofit/>
          </a:bodyPr>
          <a:lstStyle/>
          <a:p>
            <a:pPr lvl="1" fontAlgn="base"/>
            <a:r>
              <a:rPr lang="pl-PL" sz="2200" dirty="0"/>
              <a:t>multimedia nadawane na żywo,</a:t>
            </a:r>
          </a:p>
          <a:p>
            <a:pPr lvl="1" fontAlgn="base"/>
            <a:r>
              <a:rPr lang="pl-PL" sz="2200" dirty="0"/>
              <a:t>multimedia opublikowane przed 23 września 2020 r.,</a:t>
            </a:r>
          </a:p>
          <a:p>
            <a:pPr lvl="1" fontAlgn="base"/>
            <a:r>
              <a:rPr lang="pl-PL" sz="2200" dirty="0"/>
              <a:t>dokumenty opublikowane przed 23 września 2018 r., </a:t>
            </a:r>
          </a:p>
          <a:p>
            <a:pPr lvl="1" fontAlgn="base"/>
            <a:r>
              <a:rPr lang="pl-PL" sz="2200" dirty="0"/>
              <a:t>mapy – ale muszą mieść alternatywny dostęp do prezentowanych na nich danych,</a:t>
            </a:r>
          </a:p>
          <a:p>
            <a:pPr lvl="1" fontAlgn="base"/>
            <a:r>
              <a:rPr lang="pl-PL" sz="2200" dirty="0"/>
              <a:t>część dzieł sztuki, muzealiów, zbiorów archiwów,</a:t>
            </a:r>
          </a:p>
          <a:p>
            <a:pPr lvl="1" fontAlgn="base"/>
            <a:r>
              <a:rPr lang="pl-PL" sz="2200" dirty="0"/>
              <a:t>treści z intranetu i ekstranetu opublikowane przed 23 wrześnie 2019 r. </a:t>
            </a:r>
            <a:br>
              <a:rPr lang="pl-PL" sz="2200" dirty="0"/>
            </a:br>
            <a:r>
              <a:rPr lang="pl-PL" sz="2200" dirty="0"/>
              <a:t>i nieaktualizowane,</a:t>
            </a:r>
          </a:p>
          <a:p>
            <a:pPr lvl="1" fontAlgn="base"/>
            <a:r>
              <a:rPr lang="pl-PL" sz="2200" dirty="0"/>
              <a:t>treści od innych podmiotów, do których modyfikacji podmiot nie jest uprawniony,</a:t>
            </a:r>
          </a:p>
          <a:p>
            <a:pPr lvl="1" fontAlgn="base"/>
            <a:r>
              <a:rPr lang="pl-PL" sz="2200" dirty="0"/>
              <a:t>treści niewykorzystywane do realizacji bieżących zadań.</a:t>
            </a:r>
          </a:p>
        </p:txBody>
      </p:sp>
    </p:spTree>
    <p:extLst>
      <p:ext uri="{BB962C8B-B14F-4D97-AF65-F5344CB8AC3E}">
        <p14:creationId xmlns:p14="http://schemas.microsoft.com/office/powerpoint/2010/main" val="1561356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dirty="0"/>
              <a:t>Ustawa o dostępności cyfrowej – nadmierne koszty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300" dirty="0"/>
              <a:t>Ustawa dopuszcza brak zapewnienia dostępności ze względu na </a:t>
            </a:r>
            <a:r>
              <a:rPr lang="pl-PL" sz="2300" b="1" dirty="0"/>
              <a:t>nadmierne kosztów, </a:t>
            </a:r>
            <a:r>
              <a:rPr lang="pl-PL" sz="2300" dirty="0"/>
              <a:t>ale: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300" dirty="0"/>
              <a:t>Do część elementów, ten mechanizm nie ma zastosowania (np. BIP, deklaracja dostępności);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300" dirty="0"/>
              <a:t>Zawsze wymagana jest analiza potwierdzająca nadmierne koszty dostosowania;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300" dirty="0"/>
              <a:t>Nadmierne koszty dostosowania elementu nie zwalniają z zapewniania jego maksymalnej, możliwej dostępności cyfrowej. </a:t>
            </a:r>
          </a:p>
        </p:txBody>
      </p:sp>
    </p:spTree>
    <p:extLst>
      <p:ext uri="{BB962C8B-B14F-4D97-AF65-F5344CB8AC3E}">
        <p14:creationId xmlns:p14="http://schemas.microsoft.com/office/powerpoint/2010/main" val="224435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dirty="0"/>
              <a:t>Ustawa o dostępności cyfrowej – reagowanie na wnioski i skargi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300" dirty="0">
                <a:solidFill>
                  <a:schemeClr val="tx1"/>
                </a:solidFill>
              </a:rPr>
              <a:t>Każdy może złożyć </a:t>
            </a:r>
            <a:r>
              <a:rPr lang="pl-PL" sz="2300" b="1" dirty="0">
                <a:solidFill>
                  <a:schemeClr val="tx1"/>
                </a:solidFill>
              </a:rPr>
              <a:t>wniosek o zapewnienie dostępności cyfrowej </a:t>
            </a:r>
            <a:r>
              <a:rPr lang="pl-PL" sz="2300" dirty="0">
                <a:solidFill>
                  <a:schemeClr val="tx1"/>
                </a:solidFill>
              </a:rPr>
              <a:t>strony internetowej, aplikacji mobilnej lub ich elementów – podmiot ma 7 dni na odpowiedź i dostosowanie (czas na dostosowanie może być wydłużony do 2 miesięcy).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300" dirty="0">
                <a:solidFill>
                  <a:schemeClr val="tx1"/>
                </a:solidFill>
              </a:rPr>
              <a:t>Każdy komu podmiot odmówił zapewnienia dostępności lub zaproponował nieakceptowane przez tę osobę rozwiązanie może złożyć </a:t>
            </a:r>
            <a:r>
              <a:rPr lang="pl-PL" sz="2300" b="1" dirty="0">
                <a:solidFill>
                  <a:schemeClr val="tx1"/>
                </a:solidFill>
              </a:rPr>
              <a:t>skargę.</a:t>
            </a:r>
          </a:p>
        </p:txBody>
      </p:sp>
    </p:spTree>
    <p:extLst>
      <p:ext uri="{BB962C8B-B14F-4D97-AF65-F5344CB8AC3E}">
        <p14:creationId xmlns:p14="http://schemas.microsoft.com/office/powerpoint/2010/main" val="169030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dirty="0"/>
              <a:t>Ustawa o dostępności cyfrowej – kary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300" dirty="0"/>
              <a:t>Ustawa wprowadza kary za: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300" dirty="0"/>
              <a:t>nieuzasadnione i uporczywe łamanie zasad dostępności stron www i aplikacji mobilnych - </a:t>
            </a:r>
            <a:r>
              <a:rPr lang="pl-PL" sz="2300" b="1" dirty="0"/>
              <a:t>do 10 tys. zł,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300" dirty="0"/>
              <a:t>niezapewnienie dostępności BIP i podstawowych elementów stron www i aplikacji mobilnych - </a:t>
            </a:r>
            <a:r>
              <a:rPr lang="pl-PL" sz="2300" b="1" dirty="0"/>
              <a:t>do 5 tys. zł,</a:t>
            </a:r>
            <a:r>
              <a:rPr lang="pl-PL" sz="2300" dirty="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300" dirty="0"/>
              <a:t>brak deklaracji dostępności - </a:t>
            </a:r>
            <a:r>
              <a:rPr lang="pl-PL" sz="2300" b="1" dirty="0"/>
              <a:t>do 5 tys. zł</a:t>
            </a:r>
            <a:r>
              <a:rPr lang="pl-PL" sz="23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74584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dirty="0"/>
              <a:t>Ustawa o dostępności cyfrowej wyznacza wyłącznie „minimalny poziom dostępności”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32330" y="2057341"/>
            <a:ext cx="10203030" cy="3632259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pl-PL" sz="2300" b="1" dirty="0"/>
              <a:t>Dostępność cyfrowa jest znacznie szersza</a:t>
            </a:r>
            <a:r>
              <a:rPr lang="pl-PL" sz="2300" dirty="0"/>
              <a:t> i daje o wiele więcej możliwości zapewniania przyjazności dla osób z niepełnosprawnościami, niż opisuje to ustawa.</a:t>
            </a:r>
          </a:p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pl-PL" sz="2300" dirty="0"/>
              <a:t>Ustawa o dostępności cyfrowej określa minimalny poziom, który muszą spełniać strony internetowe i aplikacjach mobilne podmiotów publicznych w całej Unii Europejskiej.</a:t>
            </a:r>
          </a:p>
        </p:txBody>
      </p:sp>
    </p:spTree>
    <p:extLst>
      <p:ext uri="{BB962C8B-B14F-4D97-AF65-F5344CB8AC3E}">
        <p14:creationId xmlns:p14="http://schemas.microsoft.com/office/powerpoint/2010/main" val="2700255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dirty="0"/>
              <a:t>Bądź na bieżąco!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300" dirty="0"/>
              <a:t>Przepisy i wymagania dotyczące dostępności cyfrowej zmieniają się: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300" dirty="0"/>
              <a:t>Pracujemy nad nowelizacją ustawy o dostępności cyfrowej,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300" dirty="0"/>
              <a:t>Od 2025 r. nowa ustawa o dostępności produktów i usług,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300" dirty="0"/>
              <a:t>Jeszcze w tym roku pojawią się wytyczne WCAG w wersji 2.2.,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300" dirty="0"/>
              <a:t>Przy projektach unijnych w ramach nowej perspektywy, mogą dojść kolejne wymagania antydyskryminacyjne, w tym związane z dostępnością cyfrową – wyższe niż w ustawie o dostępności cyfrowej.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2300" dirty="0"/>
          </a:p>
        </p:txBody>
      </p:sp>
    </p:spTree>
    <p:extLst>
      <p:ext uri="{BB962C8B-B14F-4D97-AF65-F5344CB8AC3E}">
        <p14:creationId xmlns:p14="http://schemas.microsoft.com/office/powerpoint/2010/main" val="16092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pl-PL" sz="4000" b="1" dirty="0"/>
              <a:t>2. Przeanalizuj „stan posiadania”</a:t>
            </a:r>
          </a:p>
        </p:txBody>
      </p:sp>
    </p:spTree>
    <p:extLst>
      <p:ext uri="{BB962C8B-B14F-4D97-AF65-F5344CB8AC3E}">
        <p14:creationId xmlns:p14="http://schemas.microsoft.com/office/powerpoint/2010/main" val="366351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dirty="0"/>
              <a:t>Jakie rozwiązania cyfrowe wykorzystuje (bezpośrednio i pośrednio) twój podmiot?</a:t>
            </a:r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932330" y="1595862"/>
            <a:ext cx="10660956" cy="48429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20000"/>
              </a:lnSpc>
              <a:spcBef>
                <a:spcPts val="1800"/>
              </a:spcBef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Zrób listę:</a:t>
            </a:r>
          </a:p>
          <a:p>
            <a:pPr marL="457200" indent="-457200" fontAlgn="base">
              <a:lnSpc>
                <a:spcPct val="1200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posiadanych stron internetowych i aplikacji mobilnych,</a:t>
            </a:r>
          </a:p>
          <a:p>
            <a:pPr marL="457200" indent="-457200" fontAlgn="base">
              <a:lnSpc>
                <a:spcPct val="1200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używanych rozwiązań intranetowych i ekstranetowych, </a:t>
            </a:r>
          </a:p>
          <a:p>
            <a:pPr marL="457200" indent="-457200" fontAlgn="base">
              <a:lnSpc>
                <a:spcPct val="1200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profili i kanałów w portalach społecznościowych,</a:t>
            </a:r>
          </a:p>
          <a:p>
            <a:pPr marL="457200" indent="-457200" fontAlgn="base">
              <a:lnSpc>
                <a:spcPct val="1200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innych stron i aplikacji, na których publikujesz informacje (np. platformy zakupowe, portale rekrutacyjne).</a:t>
            </a:r>
          </a:p>
          <a:p>
            <a:pPr fontAlgn="base"/>
            <a:endParaRPr lang="pl-PL" sz="2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91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dirty="0"/>
              <a:t>Jakie rodzaje treści prezentuje w tych rozwiązaniach cyfrowych twój podmiot?</a:t>
            </a:r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932330" y="1768583"/>
            <a:ext cx="10203030" cy="40124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pl-PL"/>
            </a:defPPr>
            <a:lvl1pPr indent="0" fontAlgn="base">
              <a:lnSpc>
                <a:spcPct val="12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3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pl-PL" dirty="0"/>
              <a:t>Określ rodzaje treści w każdym z rozwiązań. Zwróć uwagę na dokumenty i multimedia – one również muszą być dostępne cyfrowo. </a:t>
            </a:r>
          </a:p>
          <a:p>
            <a:r>
              <a:rPr lang="pl-PL" dirty="0"/>
              <a:t>To ważne, bo różne rodzaje treści wymagają różnych działań i różnych zasobów dla zapewnienia ich dostępności cyfrowej.</a:t>
            </a:r>
          </a:p>
          <a:p>
            <a:r>
              <a:rPr lang="pl-PL" dirty="0"/>
              <a:t>Na przykład:</a:t>
            </a:r>
          </a:p>
          <a:p>
            <a:pPr>
              <a:spcBef>
                <a:spcPts val="800"/>
              </a:spcBef>
            </a:pPr>
            <a:r>
              <a:rPr lang="pl-PL" dirty="0"/>
              <a:t>Zapewnienie dostępności cyfrowej filmu może oznaczać dodanie do niego napisów rozszerzonych i audiodeskrypcji - do tego może być potrzebna pomoc zewnętrznych specjalistów.</a:t>
            </a:r>
          </a:p>
        </p:txBody>
      </p:sp>
    </p:spTree>
    <p:extLst>
      <p:ext uri="{BB962C8B-B14F-4D97-AF65-F5344CB8AC3E}">
        <p14:creationId xmlns:p14="http://schemas.microsoft.com/office/powerpoint/2010/main" val="52042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683387"/>
          </a:xfrm>
        </p:spPr>
        <p:txBody>
          <a:bodyPr>
            <a:normAutofit/>
          </a:bodyPr>
          <a:lstStyle/>
          <a:p>
            <a:r>
              <a:rPr lang="pl-PL" dirty="0"/>
              <a:t>Niezbędna dla niektórych, przydatna dla wszystkich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932330" y="2576098"/>
            <a:ext cx="10560424" cy="2117822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1800"/>
              </a:spcBef>
              <a:buNone/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Dostępność cyfrowa umożliwia samodzielne korzystanie ze stron internetowych i aplikacji mobilnych przez osoby z niepełnosprawnościami.</a:t>
            </a:r>
          </a:p>
          <a:p>
            <a:pPr marL="0" indent="0">
              <a:lnSpc>
                <a:spcPct val="120000"/>
              </a:lnSpc>
              <a:spcBef>
                <a:spcPts val="1800"/>
              </a:spcBef>
              <a:buNone/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Jednocześnie wiele jej elementów jest uniwersalnych (np. kontrast, napisy do filmów) i poprawia użyteczność rozwiązań cyfrowych dla każdego.</a:t>
            </a:r>
          </a:p>
        </p:txBody>
      </p:sp>
    </p:spTree>
    <p:extLst>
      <p:ext uri="{BB962C8B-B14F-4D97-AF65-F5344CB8AC3E}">
        <p14:creationId xmlns:p14="http://schemas.microsoft.com/office/powerpoint/2010/main" val="320214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pl-PL" sz="4000" b="1" dirty="0"/>
              <a:t>3. Określ cele związane z dostępnością cyfrową</a:t>
            </a:r>
          </a:p>
        </p:txBody>
      </p:sp>
    </p:spTree>
    <p:extLst>
      <p:ext uri="{BB962C8B-B14F-4D97-AF65-F5344CB8AC3E}">
        <p14:creationId xmlns:p14="http://schemas.microsoft.com/office/powerpoint/2010/main" val="411499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dirty="0"/>
              <a:t>Dopasuj cele do sytuacji twojego podmiotu</a:t>
            </a:r>
            <a:endParaRPr lang="pl-PL" dirty="0"/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932330" y="1768583"/>
            <a:ext cx="10203030" cy="40124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pl-PL"/>
            </a:defPPr>
            <a:lvl1pPr indent="0" fontAlgn="base">
              <a:lnSpc>
                <a:spcPct val="12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3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pl-PL" dirty="0"/>
              <a:t>Celem </a:t>
            </a:r>
            <a:r>
              <a:rPr lang="pl-PL" b="1" dirty="0"/>
              <a:t>minimum</a:t>
            </a:r>
            <a:r>
              <a:rPr lang="pl-PL" dirty="0"/>
              <a:t> dla podmiotów publicznych jest </a:t>
            </a:r>
            <a:r>
              <a:rPr lang="pl-PL" b="1" dirty="0"/>
              <a:t>spełnienie</a:t>
            </a:r>
            <a:r>
              <a:rPr lang="pl-PL" dirty="0"/>
              <a:t> wymogów </a:t>
            </a:r>
            <a:r>
              <a:rPr lang="pl-PL" b="1" dirty="0"/>
              <a:t>ustawy o dostępności cyfrowej</a:t>
            </a:r>
            <a:r>
              <a:rPr lang="pl-PL" dirty="0"/>
              <a:t>, ale dostępność cyfrowa na tym się nie kończy.</a:t>
            </a:r>
          </a:p>
          <a:p>
            <a:r>
              <a:rPr lang="pl-PL" dirty="0"/>
              <a:t>Możesz tworzyć także dodatkowe </a:t>
            </a:r>
            <a:r>
              <a:rPr lang="pl-PL" b="1" dirty="0"/>
              <a:t>wewnętrzne wymagania</a:t>
            </a:r>
            <a:r>
              <a:rPr lang="pl-PL" dirty="0"/>
              <a:t>, zwiększające poziom dostępności cyfrowej, np. dodawanie tłumacza języka migowego do wszystkich publikowanych filmów, obowiązkowe testy nowych stron i aplikacji z użytkownikami z niepełnosprawnościami.</a:t>
            </a:r>
          </a:p>
          <a:p>
            <a:r>
              <a:rPr lang="pl-PL" dirty="0"/>
              <a:t>Pamiętaj! Część programów unijnych stawia </a:t>
            </a:r>
            <a:r>
              <a:rPr lang="pl-PL" b="1" dirty="0"/>
              <a:t>wyższe wymagania </a:t>
            </a:r>
            <a:r>
              <a:rPr lang="pl-PL" dirty="0"/>
              <a:t>dostępności niż te określone w ustawie o dostępności cyfrowej.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66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dirty="0"/>
              <a:t>Cele powinny być konkretne, mierzalne i osadzone w czasie</a:t>
            </a:r>
            <a:endParaRPr lang="pl-PL" dirty="0"/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932330" y="1768583"/>
            <a:ext cx="10203030" cy="40124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pl-PL"/>
            </a:defPPr>
            <a:lvl1pPr indent="0" fontAlgn="base">
              <a:lnSpc>
                <a:spcPct val="12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3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>
              <a:spcBef>
                <a:spcPts val="2400"/>
              </a:spcBef>
            </a:pPr>
            <a:r>
              <a:rPr lang="pl-PL" dirty="0"/>
              <a:t>Na przykład:</a:t>
            </a:r>
          </a:p>
          <a:p>
            <a:pPr marL="342900" indent="-34290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pl-PL" dirty="0"/>
              <a:t>Zapewnienie zgodności z ustawą o dostępności cyfrowej posiadanych stron internetowych: … do 30 czerwca 2023 r.</a:t>
            </a:r>
          </a:p>
          <a:p>
            <a:pPr marL="342900" indent="-34290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pl-PL" dirty="0"/>
              <a:t>Zapewnienie napisów rozszerzonych w filmach zamieszczonych na kanale </a:t>
            </a:r>
            <a:r>
              <a:rPr lang="pl-PL" dirty="0" err="1"/>
              <a:t>Youtube</a:t>
            </a:r>
            <a:r>
              <a:rPr lang="pl-PL" dirty="0"/>
              <a:t> … do 30 listopada 2022 r.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27418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pl-PL" sz="4000" b="1" dirty="0"/>
              <a:t>4. Określ zasoby osobowe i przydziel zadania</a:t>
            </a:r>
          </a:p>
        </p:txBody>
      </p:sp>
    </p:spTree>
    <p:extLst>
      <p:ext uri="{BB962C8B-B14F-4D97-AF65-F5344CB8AC3E}">
        <p14:creationId xmlns:p14="http://schemas.microsoft.com/office/powerpoint/2010/main" val="132225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b="1" dirty="0"/>
              <a:t>Dostępność cyfrowa to „gra zespołowa”</a:t>
            </a:r>
          </a:p>
        </p:txBody>
      </p:sp>
      <p:sp>
        <p:nvSpPr>
          <p:cNvPr id="4" name="Symbol zastępczy zawartości 2"/>
          <p:cNvSpPr txBox="1">
            <a:spLocks/>
          </p:cNvSpPr>
          <p:nvPr/>
        </p:nvSpPr>
        <p:spPr>
          <a:xfrm>
            <a:off x="932330" y="1778742"/>
            <a:ext cx="10660956" cy="48429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20000"/>
              </a:lnSpc>
              <a:spcBef>
                <a:spcPts val="1800"/>
              </a:spcBef>
            </a:pPr>
            <a:r>
              <a:rPr lang="pl-PL" sz="23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Dostępność cyfrowa wdrażana jednoosobowo rzadko się uda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– bez względu na to, czy odpowiada za nią informatyk, administrator, redaktor czy nawet specjalista ds. dostępności cyfrowej.</a:t>
            </a:r>
          </a:p>
          <a:p>
            <a:pPr fontAlgn="base">
              <a:lnSpc>
                <a:spcPct val="120000"/>
              </a:lnSpc>
              <a:spcBef>
                <a:spcPts val="1800"/>
              </a:spcBef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Szczególnie w dużych podmiotach i organizacjach, niezbędny jest </a:t>
            </a:r>
            <a:r>
              <a:rPr lang="pl-PL" sz="23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zespół dedykowany do tematu 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dostępności cyfrowej.</a:t>
            </a:r>
          </a:p>
          <a:p>
            <a:pPr fontAlgn="base">
              <a:lnSpc>
                <a:spcPct val="120000"/>
              </a:lnSpc>
              <a:spcBef>
                <a:spcPts val="1800"/>
              </a:spcBef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Może się okazać, że do części zadań potrzebujesz nowych pracowników, przeszkolenia obecnych pracowników lub zatrudnienia zewnętrznych specjalistów.</a:t>
            </a:r>
          </a:p>
        </p:txBody>
      </p:sp>
    </p:spTree>
    <p:extLst>
      <p:ext uri="{BB962C8B-B14F-4D97-AF65-F5344CB8AC3E}">
        <p14:creationId xmlns:p14="http://schemas.microsoft.com/office/powerpoint/2010/main" val="300588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b="1" dirty="0"/>
              <a:t>Przełożenie na decyzje </a:t>
            </a:r>
          </a:p>
        </p:txBody>
      </p:sp>
      <p:sp>
        <p:nvSpPr>
          <p:cNvPr id="4" name="Symbol zastępczy zawartości 2"/>
          <p:cNvSpPr txBox="1">
            <a:spLocks/>
          </p:cNvSpPr>
          <p:nvPr/>
        </p:nvSpPr>
        <p:spPr>
          <a:xfrm>
            <a:off x="932330" y="1636502"/>
            <a:ext cx="10660956" cy="24940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pl-PL"/>
            </a:defPPr>
            <a:lvl1pPr indent="0" fontAlgn="base">
              <a:lnSpc>
                <a:spcPct val="12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3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pl-PL" b="0" dirty="0"/>
              <a:t>Wdrożenie ułatwia umiejscowienie minimum jednego członka zespołu wysoko w hierarchii danego podmiotu.</a:t>
            </a:r>
          </a:p>
          <a:p>
            <a:r>
              <a:rPr lang="pl-PL" b="0" dirty="0"/>
              <a:t>Dostępność jest działaniem strategicznym - żeby się udała musi być uwzględniania we wszystkich działaniach informacyjnych i komunikacyjnych podmiotu.</a:t>
            </a:r>
          </a:p>
        </p:txBody>
      </p:sp>
    </p:spTree>
    <p:extLst>
      <p:ext uri="{BB962C8B-B14F-4D97-AF65-F5344CB8AC3E}">
        <p14:creationId xmlns:p14="http://schemas.microsoft.com/office/powerpoint/2010/main" val="144553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b="1" dirty="0"/>
              <a:t>Opracuj procedury i podziel zadania</a:t>
            </a:r>
          </a:p>
        </p:txBody>
      </p:sp>
      <p:sp>
        <p:nvSpPr>
          <p:cNvPr id="4" name="Symbol zastępczy zawartości 2"/>
          <p:cNvSpPr txBox="1">
            <a:spLocks/>
          </p:cNvSpPr>
          <p:nvPr/>
        </p:nvSpPr>
        <p:spPr>
          <a:xfrm>
            <a:off x="831798" y="1697462"/>
            <a:ext cx="10660956" cy="48429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pl-PL"/>
            </a:defPPr>
            <a:lvl1pPr indent="0" fontAlgn="base">
              <a:lnSpc>
                <a:spcPct val="12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3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pl-PL" dirty="0"/>
              <a:t>Zaplanuj między innymi </a:t>
            </a:r>
            <a:r>
              <a:rPr lang="pl-PL" b="1" dirty="0"/>
              <a:t>kto i w jakich sposób</a:t>
            </a:r>
            <a:r>
              <a:rPr lang="pl-PL" dirty="0"/>
              <a:t>:</a:t>
            </a:r>
          </a:p>
          <a:p>
            <a:pPr lvl="1">
              <a:spcBef>
                <a:spcPts val="800"/>
              </a:spcBef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monitoruje stan dostępności cyfrowej,</a:t>
            </a:r>
          </a:p>
          <a:p>
            <a:pPr lvl="1">
              <a:spcBef>
                <a:spcPts val="800"/>
              </a:spcBef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dba o dostępność cyfrową multimediów, </a:t>
            </a:r>
          </a:p>
          <a:p>
            <a:pPr lvl="1">
              <a:spcBef>
                <a:spcPts val="800"/>
              </a:spcBef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uwzględnia dostępność cyfrową w zamówieniach publicznych,</a:t>
            </a:r>
          </a:p>
          <a:p>
            <a:pPr lvl="1">
              <a:spcBef>
                <a:spcPts val="800"/>
              </a:spcBef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zbiera wnioski i skargi związane z dostępnością cyfrową,</a:t>
            </a:r>
          </a:p>
          <a:p>
            <a:pPr lvl="1">
              <a:spcBef>
                <a:spcPts val="800"/>
              </a:spcBef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wdraża poprawki wynikające ze zgłoszonych wniosków i skarg,</a:t>
            </a:r>
          </a:p>
          <a:p>
            <a:pPr lvl="1">
              <a:spcBef>
                <a:spcPts val="800"/>
              </a:spcBef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dba o dostępność cyfrową w publikacja w mediach społecznościowych.</a:t>
            </a:r>
          </a:p>
          <a:p>
            <a:r>
              <a:rPr lang="pl-PL" dirty="0"/>
              <a:t>Regularnie sprawdzaj, </a:t>
            </a:r>
            <a:r>
              <a:rPr lang="pl-PL" b="1" dirty="0"/>
              <a:t>czy te procedury działają</a:t>
            </a:r>
            <a:r>
              <a:rPr lang="pl-P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1902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b="1" dirty="0"/>
              <a:t>Wszystkie ręce na pokład</a:t>
            </a:r>
          </a:p>
        </p:txBody>
      </p:sp>
      <p:sp>
        <p:nvSpPr>
          <p:cNvPr id="4" name="Symbol zastępczy zawartości 2"/>
          <p:cNvSpPr txBox="1">
            <a:spLocks/>
          </p:cNvSpPr>
          <p:nvPr/>
        </p:nvSpPr>
        <p:spPr>
          <a:xfrm>
            <a:off x="932330" y="1707622"/>
            <a:ext cx="10375750" cy="42622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pl-PL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Nawet rozbudowany zespół specjalistów nie zapewni dostępności cyfrowej jeśli będzie musiał wciąż poprawiać pracę innych osób.</a:t>
            </a:r>
          </a:p>
          <a:p>
            <a:pPr fontAlgn="base"/>
            <a:endParaRPr lang="pl-PL" sz="2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base"/>
            <a:r>
              <a:rPr lang="pl-PL" sz="2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Zaangażuj</a:t>
            </a:r>
            <a:r>
              <a:rPr lang="pl-PL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w dbanie o dostępność cyfrową </a:t>
            </a:r>
            <a:r>
              <a:rPr lang="pl-PL" sz="2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wszystkich pracowników</a:t>
            </a:r>
            <a:r>
              <a:rPr lang="pl-PL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 Pomogą Ci w tym np.: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pl-PL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szablony dostępnych cyfrowo dokumentów,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pl-PL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wewnętrzne szkolenia z zakresu dostępności cyfrowej, 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pl-PL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uwzględnianie umiejętności związanych z dostępnością podczas rekrutacji, 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pl-PL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obowiązkowe szkolenia dla nowych pracowników.</a:t>
            </a:r>
          </a:p>
        </p:txBody>
      </p:sp>
    </p:spTree>
    <p:extLst>
      <p:ext uri="{BB962C8B-B14F-4D97-AF65-F5344CB8AC3E}">
        <p14:creationId xmlns:p14="http://schemas.microsoft.com/office/powerpoint/2010/main" val="2698610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b="1" dirty="0"/>
              <a:t>Uwzględniaj dostępność cyfrową w zamówieniach i umowach</a:t>
            </a:r>
          </a:p>
        </p:txBody>
      </p:sp>
      <p:sp>
        <p:nvSpPr>
          <p:cNvPr id="4" name="Symbol zastępczy zawartości 2"/>
          <p:cNvSpPr txBox="1">
            <a:spLocks/>
          </p:cNvSpPr>
          <p:nvPr/>
        </p:nvSpPr>
        <p:spPr>
          <a:xfrm>
            <a:off x="932330" y="1910822"/>
            <a:ext cx="10660956" cy="36911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pl-PL"/>
            </a:defPPr>
            <a:lvl1pPr indent="0" fontAlgn="base">
              <a:lnSpc>
                <a:spcPct val="12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pl-PL" dirty="0"/>
              <a:t>Od </a:t>
            </a:r>
            <a:r>
              <a:rPr lang="pl-PL" b="1" dirty="0"/>
              <a:t>6 wrześnie 2021 r</a:t>
            </a:r>
            <a:r>
              <a:rPr lang="pl-PL" dirty="0"/>
              <a:t>. we wszystkich zamówieniach publicznych i umowach musisz uwzględniać kwestie dostępności, adekwatnie do przedmiotu zamówienia/umowy.</a:t>
            </a:r>
          </a:p>
          <a:p>
            <a:r>
              <a:rPr lang="pl-PL" dirty="0"/>
              <a:t>Wymagaj zgodności z ustawą o dostępności cyfrowej,</a:t>
            </a:r>
          </a:p>
          <a:p>
            <a:r>
              <a:rPr lang="pl-PL" dirty="0"/>
              <a:t>Szukaj doświadczonych wykonawców</a:t>
            </a:r>
          </a:p>
          <a:p>
            <a:r>
              <a:rPr lang="pl-PL" dirty="0"/>
              <a:t>Weryfikuj proces realizacji zamówienia i dostarczone rozwiązania pod kątem dostępności cyfrowej.</a:t>
            </a:r>
          </a:p>
        </p:txBody>
      </p:sp>
    </p:spTree>
    <p:extLst>
      <p:ext uri="{BB962C8B-B14F-4D97-AF65-F5344CB8AC3E}">
        <p14:creationId xmlns:p14="http://schemas.microsoft.com/office/powerpoint/2010/main" val="58602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pl-PL" sz="4000" b="1" dirty="0"/>
              <a:t>5</a:t>
            </a:r>
            <a:r>
              <a:rPr lang="pl-PL" sz="4000" b="1" dirty="0" smtClean="0"/>
              <a:t>. </a:t>
            </a:r>
            <a:r>
              <a:rPr lang="pl-PL" sz="4000" b="1" dirty="0"/>
              <a:t>Określ inne niezbędne zasoby</a:t>
            </a:r>
          </a:p>
        </p:txBody>
      </p:sp>
    </p:spTree>
    <p:extLst>
      <p:ext uri="{BB962C8B-B14F-4D97-AF65-F5344CB8AC3E}">
        <p14:creationId xmlns:p14="http://schemas.microsoft.com/office/powerpoint/2010/main" val="310949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683387"/>
          </a:xfrm>
        </p:spPr>
        <p:txBody>
          <a:bodyPr>
            <a:normAutofit/>
          </a:bodyPr>
          <a:lstStyle/>
          <a:p>
            <a:r>
              <a:rPr lang="pl-PL" dirty="0"/>
              <a:t>Obowiązek i szansa dla podmiotów publicznych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932330" y="2576098"/>
            <a:ext cx="10560424" cy="259534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120000"/>
              </a:lnSpc>
              <a:spcBef>
                <a:spcPts val="1800"/>
              </a:spcBef>
              <a:buNone/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Dostępność cyfrowa to obowiązek prawny – dotyczy stron internetowych,  aplikacji mobilnych i wszystkich treści publikowanych w Internecie przez podmioty publiczne.</a:t>
            </a:r>
          </a:p>
          <a:p>
            <a:pPr marL="0" indent="0">
              <a:lnSpc>
                <a:spcPct val="120000"/>
              </a:lnSpc>
              <a:spcBef>
                <a:spcPts val="1800"/>
              </a:spcBef>
              <a:buNone/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Jednocześnie to szansa na dotarcie z informacjami i usługami do szerokiej grupy użytkowników, w tym osób z niepełnosprawnościami.</a:t>
            </a:r>
          </a:p>
        </p:txBody>
      </p:sp>
    </p:spTree>
    <p:extLst>
      <p:ext uri="{BB962C8B-B14F-4D97-AF65-F5344CB8AC3E}">
        <p14:creationId xmlns:p14="http://schemas.microsoft.com/office/powerpoint/2010/main" val="149328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b="1" dirty="0"/>
              <a:t>Oprogramowanie</a:t>
            </a:r>
          </a:p>
        </p:txBody>
      </p:sp>
      <p:sp>
        <p:nvSpPr>
          <p:cNvPr id="4" name="Symbol zastępczy zawartości 2"/>
          <p:cNvSpPr txBox="1">
            <a:spLocks/>
          </p:cNvSpPr>
          <p:nvPr/>
        </p:nvSpPr>
        <p:spPr>
          <a:xfrm>
            <a:off x="932330" y="1423142"/>
            <a:ext cx="10660956" cy="48429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20000"/>
              </a:lnSpc>
              <a:spcBef>
                <a:spcPts val="1800"/>
              </a:spcBef>
            </a:pPr>
            <a:r>
              <a:rPr lang="pl-PL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 wdrażanie dostępności cyfrowej niezbędne są odpowiednie </a:t>
            </a:r>
            <a:r>
              <a:rPr lang="pl-PL" sz="2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narzędzia </a:t>
            </a:r>
            <a:br>
              <a:rPr lang="pl-PL" sz="2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2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 oprogramowanie </a:t>
            </a:r>
            <a:r>
              <a:rPr lang="pl-PL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np. programy do badania dostępności, programy do przygotowywania dostępnych cyfrowo dokumentów itp.</a:t>
            </a:r>
          </a:p>
          <a:p>
            <a:pPr fontAlgn="base">
              <a:lnSpc>
                <a:spcPct val="120000"/>
              </a:lnSpc>
              <a:spcBef>
                <a:spcPts val="1800"/>
              </a:spcBef>
            </a:pPr>
            <a:r>
              <a:rPr lang="pl-PL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Część z tych rozwiązań jest bezpłatna (np. wtyczki do automatycznych testów dostępności cyfrowej, czytnik ekranu NVDA).</a:t>
            </a:r>
          </a:p>
          <a:p>
            <a:pPr fontAlgn="base">
              <a:lnSpc>
                <a:spcPct val="120000"/>
              </a:lnSpc>
              <a:spcBef>
                <a:spcPts val="1800"/>
              </a:spcBef>
            </a:pPr>
            <a:r>
              <a:rPr lang="pl-PL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Programy te mogą już być w zasobach podmiotu (np. dokumenty można tworzyć w sposób dostępny w programach MS Office).</a:t>
            </a:r>
          </a:p>
          <a:p>
            <a:pPr fontAlgn="base">
              <a:lnSpc>
                <a:spcPct val="120000"/>
              </a:lnSpc>
              <a:spcBef>
                <a:spcPts val="1800"/>
              </a:spcBef>
            </a:pPr>
            <a:r>
              <a:rPr lang="pl-PL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Sprawdź koniecznie czy edytor treści na stronie internetowej umożliwia tworzenie tych treści w sposób dostępny. Ewentualna wymiana edytora to bardzo duże zadanie.</a:t>
            </a:r>
            <a:endParaRPr lang="pl-PL" sz="2100" dirty="0">
              <a:solidFill>
                <a:srgbClr val="FF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14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b="1" dirty="0"/>
              <a:t>Wiedza</a:t>
            </a:r>
          </a:p>
        </p:txBody>
      </p:sp>
      <p:sp>
        <p:nvSpPr>
          <p:cNvPr id="4" name="Symbol zastępczy zawartości 2"/>
          <p:cNvSpPr txBox="1">
            <a:spLocks/>
          </p:cNvSpPr>
          <p:nvPr/>
        </p:nvSpPr>
        <p:spPr>
          <a:xfrm>
            <a:off x="932330" y="1423142"/>
            <a:ext cx="10274150" cy="48429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pl-PL"/>
            </a:defPPr>
            <a:lvl1pPr indent="0" fontAlgn="base">
              <a:lnSpc>
                <a:spcPct val="12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pl-PL" dirty="0"/>
              <a:t>Oferta szkoleń i konferencji poświęconych dostępności cyfrowej jest coraz większa. Warto brać w nich udział!</a:t>
            </a:r>
          </a:p>
          <a:p>
            <a:r>
              <a:rPr lang="pl-PL" dirty="0"/>
              <a:t>Dużo wydarzeń dostępnościowych odbywa się co roku </a:t>
            </a:r>
            <a:r>
              <a:rPr lang="pl-PL" b="1" dirty="0"/>
              <a:t>w drugiej połowie maja</a:t>
            </a:r>
            <a:r>
              <a:rPr lang="pl-PL" dirty="0"/>
              <a:t> w ramach GAAD czyli Global Accessibility </a:t>
            </a:r>
            <a:r>
              <a:rPr lang="pl-PL" dirty="0" err="1"/>
              <a:t>Awareness</a:t>
            </a:r>
            <a:r>
              <a:rPr lang="pl-PL" dirty="0"/>
              <a:t> Day (trzeci czwartek maja).</a:t>
            </a:r>
          </a:p>
          <a:p>
            <a:r>
              <a:rPr lang="pl-PL" dirty="0"/>
              <a:t>Zachęcaj do udziału w tych wydarzenia pracowników podmiotu lub organizacji. Możesz także organizować szkolenia wewnętrzne.</a:t>
            </a:r>
          </a:p>
          <a:p>
            <a:r>
              <a:rPr lang="pl-PL" dirty="0"/>
              <a:t>Możesz także korzystać z </a:t>
            </a:r>
            <a:r>
              <a:rPr lang="pl-PL" dirty="0">
                <a:hlinkClick r:id="rId2"/>
              </a:rPr>
              <a:t>artykułów i poradników zamieszczonych na stronie rządowej poświęconej dostępności cyfrowej.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7981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b="1" dirty="0"/>
              <a:t>Pozostałe zasoby</a:t>
            </a:r>
          </a:p>
        </p:txBody>
      </p:sp>
      <p:sp>
        <p:nvSpPr>
          <p:cNvPr id="4" name="Symbol zastępczy zawartości 2"/>
          <p:cNvSpPr txBox="1">
            <a:spLocks/>
          </p:cNvSpPr>
          <p:nvPr/>
        </p:nvSpPr>
        <p:spPr>
          <a:xfrm>
            <a:off x="932330" y="1575543"/>
            <a:ext cx="10660956" cy="27932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pl-PL"/>
            </a:defPPr>
            <a:lvl1pPr indent="0" fontAlgn="base">
              <a:lnSpc>
                <a:spcPct val="12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pl-PL" dirty="0"/>
              <a:t>Bardzo istotne jest badanie dostępności cyfrowej z użytkownikami, w tym z osobami z niepełnosprawnościami.</a:t>
            </a:r>
          </a:p>
          <a:p>
            <a:r>
              <a:rPr lang="pl-PL" dirty="0"/>
              <a:t> Jeśli zdecydujesz się na takie testy, pamiętaj, że muszą się one odbywać w miejscu dostępnym architektonicznie. Jeśli budynek podmiotu lub organizacji nie spełnia tego wymogu, niezbędne będzie wynajęcie odpowiedniego pomieszczenia. Wydatki takie musisz przewidzieć w budżecie.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6072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pl-PL" sz="4000" b="1" dirty="0"/>
              <a:t>6</a:t>
            </a:r>
            <a:r>
              <a:rPr lang="pl-PL" sz="4000" b="1" dirty="0" smtClean="0"/>
              <a:t>. </a:t>
            </a:r>
            <a:r>
              <a:rPr lang="pl-PL" sz="4000" b="1" dirty="0"/>
              <a:t>Oszacuj koszty </a:t>
            </a:r>
          </a:p>
        </p:txBody>
      </p:sp>
    </p:spTree>
    <p:extLst>
      <p:ext uri="{BB962C8B-B14F-4D97-AF65-F5344CB8AC3E}">
        <p14:creationId xmlns:p14="http://schemas.microsoft.com/office/powerpoint/2010/main" val="93277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b="1" dirty="0"/>
              <a:t>Budżet na dostępność cyfrową </a:t>
            </a:r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932330" y="1575542"/>
            <a:ext cx="10660956" cy="45915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pl-PL"/>
            </a:defPPr>
            <a:lvl1pPr indent="0" fontAlgn="base">
              <a:lnSpc>
                <a:spcPct val="12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pl-PL" dirty="0"/>
              <a:t>Koszty zapewniania dostępności cyfrowej są różne. Zależą od wielkość </a:t>
            </a:r>
            <a:br>
              <a:rPr lang="pl-PL" dirty="0"/>
            </a:br>
            <a:r>
              <a:rPr lang="pl-PL" dirty="0"/>
              <a:t>i złożoności strony lub aplikacji. </a:t>
            </a:r>
          </a:p>
          <a:p>
            <a:r>
              <a:rPr lang="pl-PL" dirty="0"/>
              <a:t>Przy większej liczbie posiadanych stron i aplikacji koszty wzrastają, ale nie proporcjonalnie. Część z działań i rozwiązań będzie taka sama dla każdej z tych stron i aplikacji. </a:t>
            </a:r>
          </a:p>
          <a:p>
            <a:r>
              <a:rPr lang="pl-PL" dirty="0"/>
              <a:t>Koszty związane z dostępnością to nie tylko „zlecenie audytu”. To także koszty:</a:t>
            </a:r>
          </a:p>
          <a:p>
            <a:pPr marL="342900" indent="-3429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pl-PL" dirty="0"/>
              <a:t>codziennych działań pracowników podmiotu,</a:t>
            </a:r>
          </a:p>
          <a:p>
            <a:pPr marL="342900" indent="-3429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pl-PL" dirty="0"/>
              <a:t>szkoleń, </a:t>
            </a:r>
          </a:p>
          <a:p>
            <a:pPr marL="342900" indent="-3429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pl-PL" dirty="0"/>
              <a:t>oprogramowania i licencji, itp.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5849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b="1" dirty="0"/>
              <a:t>Orientacyjne koszty</a:t>
            </a:r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932330" y="1595863"/>
            <a:ext cx="10213190" cy="27932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pl-PL"/>
            </a:defPPr>
            <a:lvl1pPr indent="0" fontAlgn="base">
              <a:lnSpc>
                <a:spcPct val="12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pl-PL" dirty="0"/>
              <a:t>Koszt audytu eksperckiego, zlecanego doświadczonemu specjaliście to kilka do kilkunastu tysięcy złotych. Nie uwzględnia on poprawy samej strony lub aplikacji – na to musisz przewidzieć oddzielne koszty.</a:t>
            </a:r>
          </a:p>
          <a:p>
            <a:r>
              <a:rPr lang="pl-PL" dirty="0"/>
              <a:t>Koszty oprogramowania do badania i tworzenia dostępnych treści są bardzo różne – od kilkudziesięciu złotych do kilku tysięcy złotych. Na szczęście istnieje wiele bezpłatnych narzędzi i warto zacząć od nich.</a:t>
            </a:r>
          </a:p>
          <a:p>
            <a:r>
              <a:rPr lang="pl-PL" dirty="0"/>
              <a:t>Szacując koszty działań zleconych – opisz dokładnie czego się spodziewasz jako wyniku (np. raport ze wskazaniem błędów + rekomendacje jak je rozwiązać) - uzyskasz bardziej precyzyjne wyceny.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3973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pl-PL" sz="4000" b="1" dirty="0"/>
              <a:t>7. Określ priorytety i stwórz szczegółowy plan działań</a:t>
            </a:r>
          </a:p>
        </p:txBody>
      </p:sp>
    </p:spTree>
    <p:extLst>
      <p:ext uri="{BB962C8B-B14F-4D97-AF65-F5344CB8AC3E}">
        <p14:creationId xmlns:p14="http://schemas.microsoft.com/office/powerpoint/2010/main" val="234077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b="1" dirty="0">
                <a:solidFill>
                  <a:schemeClr val="tx1"/>
                </a:solidFill>
              </a:rPr>
              <a:t>Konkretne działania do wykonania</a:t>
            </a:r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4" name="Symbol zastępczy zawartości 2"/>
          <p:cNvSpPr>
            <a:spLocks noGrp="1"/>
          </p:cNvSpPr>
          <p:nvPr>
            <p:ph idx="1"/>
          </p:nvPr>
        </p:nvSpPr>
        <p:spPr>
          <a:xfrm>
            <a:off x="932330" y="1529020"/>
            <a:ext cx="10560424" cy="5196899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pl-PL" sz="2200" dirty="0"/>
              <a:t>Do każdego z celów stwórz listę konkretnych działań do wykonania. </a:t>
            </a:r>
          </a:p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pl-PL" sz="2200" dirty="0"/>
              <a:t>Na przykład, dodanie napisów rozszerzonych do filmów na kanale </a:t>
            </a:r>
            <a:r>
              <a:rPr lang="pl-PL" sz="2200" dirty="0" err="1"/>
              <a:t>Youtube</a:t>
            </a:r>
            <a:r>
              <a:rPr lang="pl-PL" sz="2200" dirty="0"/>
              <a:t> podziale na:</a:t>
            </a:r>
          </a:p>
          <a:p>
            <a:pPr marL="342900" indent="-342900">
              <a:lnSpc>
                <a:spcPct val="1200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pl-PL" sz="2200" dirty="0"/>
              <a:t>Ustalenie standardu tworzenia napisów,</a:t>
            </a:r>
          </a:p>
          <a:p>
            <a:pPr marL="342900" indent="-342900">
              <a:lnSpc>
                <a:spcPct val="1200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pl-PL" sz="2200" dirty="0"/>
              <a:t>Wybranie i poznanie narzędzia do tworzenia napisów, </a:t>
            </a:r>
          </a:p>
          <a:p>
            <a:pPr marL="342900" indent="-342900">
              <a:lnSpc>
                <a:spcPct val="1200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pl-PL" sz="2200" dirty="0"/>
              <a:t>Przeszkolenie pracowników ze standardów tworzenia napisów,</a:t>
            </a:r>
          </a:p>
          <a:p>
            <a:pPr marL="342900" indent="-342900">
              <a:lnSpc>
                <a:spcPct val="1200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pl-PL" sz="2200" dirty="0"/>
              <a:t>Wybranie priorytetowych filmów i poprawienie ich,</a:t>
            </a:r>
          </a:p>
          <a:p>
            <a:pPr marL="342900" indent="-342900">
              <a:lnSpc>
                <a:spcPct val="1200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pl-PL" sz="2200" dirty="0"/>
              <a:t>Zweryfikowanie poprawności napisów z użytkownikami i/lub ekspertami,</a:t>
            </a:r>
          </a:p>
          <a:p>
            <a:pPr marL="342900" indent="-342900">
              <a:lnSpc>
                <a:spcPct val="1200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pl-PL" sz="2200" dirty="0"/>
              <a:t>Poprawa błędów i praca nad pozostałymi filmami.</a:t>
            </a:r>
          </a:p>
          <a:p>
            <a:pPr>
              <a:lnSpc>
                <a:spcPct val="120000"/>
              </a:lnSpc>
              <a:spcBef>
                <a:spcPts val="1800"/>
              </a:spcBef>
            </a:pPr>
            <a:endParaRPr lang="pl-PL" sz="2200" dirty="0"/>
          </a:p>
        </p:txBody>
      </p:sp>
    </p:spTree>
    <p:extLst>
      <p:ext uri="{BB962C8B-B14F-4D97-AF65-F5344CB8AC3E}">
        <p14:creationId xmlns:p14="http://schemas.microsoft.com/office/powerpoint/2010/main" val="48137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b="1" dirty="0">
                <a:solidFill>
                  <a:schemeClr val="tx1"/>
                </a:solidFill>
              </a:rPr>
              <a:t>Ustal co jest najwa</a:t>
            </a:r>
            <a:r>
              <a:rPr lang="pl-PL" dirty="0">
                <a:solidFill>
                  <a:schemeClr val="tx1"/>
                </a:solidFill>
              </a:rPr>
              <a:t>żniejsze w danym momencie</a:t>
            </a:r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4" name="Symbol zastępczy zawartości 2"/>
          <p:cNvSpPr>
            <a:spLocks noGrp="1"/>
          </p:cNvSpPr>
          <p:nvPr>
            <p:ph idx="1"/>
          </p:nvPr>
        </p:nvSpPr>
        <p:spPr>
          <a:xfrm>
            <a:off x="932330" y="1742381"/>
            <a:ext cx="10560424" cy="4374448"/>
          </a:xfrm>
        </p:spPr>
        <p:txBody>
          <a:bodyPr>
            <a:normAutofit/>
          </a:bodyPr>
          <a:lstStyle/>
          <a:p>
            <a:r>
              <a:rPr lang="pl-PL" sz="2200" dirty="0"/>
              <a:t>Skup się na działaniach, które </a:t>
            </a:r>
            <a:r>
              <a:rPr lang="pl-PL" sz="2200" b="1" dirty="0"/>
              <a:t>powstrzymają powstawanie kolejnych błędów</a:t>
            </a:r>
            <a:r>
              <a:rPr lang="pl-PL" sz="2200" dirty="0"/>
              <a:t>. </a:t>
            </a:r>
          </a:p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pl-PL" sz="2200" dirty="0"/>
              <a:t>Poprawiając zidentyfikowane błędy skup się na tych, które uniemożliwiają skorzystanie ze strony i aplikacji lub które są istotne dla użytkowników. Na przykład:</a:t>
            </a:r>
          </a:p>
          <a:p>
            <a:pPr marL="342900" indent="-3429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pl-PL" sz="2200" dirty="0"/>
              <a:t>najpierw poprawa nawigacji klawiaturą, a nie dodanie tytułów do ramek;</a:t>
            </a:r>
          </a:p>
          <a:p>
            <a:pPr marL="342900" indent="-3429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pl-PL" sz="2200" dirty="0"/>
              <a:t>najpierw dostępność treści w popularnych mediach społecznościowych, a nie filmów które obejrzało dotąd kilka osób.</a:t>
            </a:r>
          </a:p>
        </p:txBody>
      </p:sp>
    </p:spTree>
    <p:extLst>
      <p:ext uri="{BB962C8B-B14F-4D97-AF65-F5344CB8AC3E}">
        <p14:creationId xmlns:p14="http://schemas.microsoft.com/office/powerpoint/2010/main" val="399730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pl-PL" sz="4000" b="1" dirty="0"/>
              <a:t>8. Monitoruj stan dostępności cyfrowej</a:t>
            </a:r>
          </a:p>
        </p:txBody>
      </p:sp>
    </p:spTree>
    <p:extLst>
      <p:ext uri="{BB962C8B-B14F-4D97-AF65-F5344CB8AC3E}">
        <p14:creationId xmlns:p14="http://schemas.microsoft.com/office/powerpoint/2010/main" val="3004817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683387"/>
          </a:xfrm>
        </p:spPr>
        <p:txBody>
          <a:bodyPr>
            <a:normAutofit/>
          </a:bodyPr>
          <a:lstStyle/>
          <a:p>
            <a:r>
              <a:rPr lang="pl-PL" dirty="0"/>
              <a:t>Proces wymagający zaplanowania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932330" y="2576098"/>
            <a:ext cx="10560424" cy="280870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120000"/>
              </a:lnSpc>
              <a:spcBef>
                <a:spcPts val="1800"/>
              </a:spcBef>
              <a:buNone/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Dostępność cyfrowa „staje się”, a nie „jest”. Nie jest też dana „raz na zawsze” – bez dbania o nią na co dzień można bardzo obniżyć jej poziom.</a:t>
            </a:r>
          </a:p>
          <a:p>
            <a:pPr marL="0" indent="0">
              <a:lnSpc>
                <a:spcPct val="120000"/>
              </a:lnSpc>
              <a:spcBef>
                <a:spcPts val="1800"/>
              </a:spcBef>
              <a:buNone/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Dostępność cyfrowa dotyczy bardzo wielu elementów i wymaga zaangażowania wielu osób. Warto ją zatem dobrze zaplanować i konsekwentnie wdrażać. </a:t>
            </a:r>
          </a:p>
          <a:p>
            <a:pPr marL="0" indent="0">
              <a:lnSpc>
                <a:spcPct val="120000"/>
              </a:lnSpc>
              <a:spcBef>
                <a:spcPts val="1800"/>
              </a:spcBef>
              <a:buNone/>
            </a:pPr>
            <a:endParaRPr lang="pl-PL" sz="2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1477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b="1" dirty="0"/>
              <a:t>Nie tylko audyty</a:t>
            </a:r>
          </a:p>
        </p:txBody>
      </p:sp>
      <p:sp>
        <p:nvSpPr>
          <p:cNvPr id="4" name="Symbol zastępczy zawartości 2"/>
          <p:cNvSpPr txBox="1">
            <a:spLocks/>
          </p:cNvSpPr>
          <p:nvPr/>
        </p:nvSpPr>
        <p:spPr>
          <a:xfrm>
            <a:off x="932330" y="1900663"/>
            <a:ext cx="10660956" cy="2925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ts val="1800"/>
              </a:spcBef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Korzystaj z 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/>
              </a:rPr>
              <a:t>różnych sposobów monitorowania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dostosowanych do potrzeb, czasu i budżetu np. : </a:t>
            </a:r>
          </a:p>
          <a:p>
            <a:pPr marL="1028700" lvl="1" indent="-342900" fontAlgn="base">
              <a:spcBef>
                <a:spcPts val="800"/>
              </a:spcBef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testów automatycznych, </a:t>
            </a:r>
          </a:p>
          <a:p>
            <a:pPr marL="1028700" lvl="1" indent="-342900" fontAlgn="base">
              <a:spcBef>
                <a:spcPts val="800"/>
              </a:spcBef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audytów eksperckich,</a:t>
            </a:r>
          </a:p>
          <a:p>
            <a:pPr marL="1028700" lvl="1" indent="-342900" fontAlgn="base">
              <a:spcBef>
                <a:spcPts val="800"/>
              </a:spcBef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badań z użytkownikami. </a:t>
            </a:r>
          </a:p>
          <a:p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4422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b="1" dirty="0"/>
              <a:t>Badaj stan dostępności cyfrowej</a:t>
            </a:r>
          </a:p>
        </p:txBody>
      </p:sp>
      <p:sp>
        <p:nvSpPr>
          <p:cNvPr id="4" name="Symbol zastępczy zawartości 2"/>
          <p:cNvSpPr txBox="1">
            <a:spLocks/>
          </p:cNvSpPr>
          <p:nvPr/>
        </p:nvSpPr>
        <p:spPr>
          <a:xfrm>
            <a:off x="932330" y="1687303"/>
            <a:ext cx="10660956" cy="22446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fontAlgn="base">
              <a:spcBef>
                <a:spcPts val="1800"/>
              </a:spcBef>
              <a:buNone/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Badać możesz:</a:t>
            </a:r>
          </a:p>
          <a:p>
            <a:pPr marL="342900" lvl="1" indent="-342900" fontAlgn="base">
              <a:spcBef>
                <a:spcPts val="800"/>
              </a:spcBef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samodzielnie - wypróbuj naszą 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/>
              </a:rPr>
              <a:t>Listę Kontrolna 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 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Proste testy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 analizy stron internetowych), </a:t>
            </a:r>
          </a:p>
          <a:p>
            <a:pPr marL="342900" lvl="1" indent="-342900" fontAlgn="base">
              <a:spcBef>
                <a:spcPts val="800"/>
              </a:spcBef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zlecając badania innym pracownikom podmiotu,</a:t>
            </a:r>
          </a:p>
          <a:p>
            <a:pPr marL="342900" lvl="1" indent="-342900" fontAlgn="base">
              <a:spcBef>
                <a:spcPts val="800"/>
              </a:spcBef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korzystając ze specjalistów zewnętrznych. </a:t>
            </a:r>
          </a:p>
          <a:p>
            <a:pPr marL="0" lvl="1" indent="0" fontAlgn="base">
              <a:spcBef>
                <a:spcPts val="1800"/>
              </a:spcBef>
              <a:buNone/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Możesz także część łączyć metody – np. szczególnie złożone podstrony przetestować z pomocą eksperta, a samemu skupić na tych prostszych. </a:t>
            </a:r>
          </a:p>
          <a:p>
            <a:pPr fontAlgn="base">
              <a:spcBef>
                <a:spcPts val="1800"/>
              </a:spcBef>
            </a:pPr>
            <a:r>
              <a:rPr lang="pl-PL" sz="23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Najważniejsze jest co zrobisz z wynikami tych badań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endParaRPr lang="pl-PL" sz="2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8228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b="1" dirty="0"/>
              <a:t>Obowiązkowy przegląd deklaracji dostępności</a:t>
            </a:r>
          </a:p>
        </p:txBody>
      </p:sp>
      <p:sp>
        <p:nvSpPr>
          <p:cNvPr id="4" name="Symbol zastępczy zawartości 2"/>
          <p:cNvSpPr txBox="1">
            <a:spLocks/>
          </p:cNvSpPr>
          <p:nvPr/>
        </p:nvSpPr>
        <p:spPr>
          <a:xfrm>
            <a:off x="932330" y="1423142"/>
            <a:ext cx="10660956" cy="48429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ts val="1800"/>
              </a:spcBef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 najmniej raz w roku, </a:t>
            </a:r>
            <a:r>
              <a:rPr lang="pl-PL" sz="23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 31 marca, musisz przejrzeć 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 zaktualizować każdą deklarację dostępności. </a:t>
            </a:r>
          </a:p>
          <a:p>
            <a:pPr fontAlgn="base">
              <a:spcBef>
                <a:spcPts val="1800"/>
              </a:spcBef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Jeśli podmiot ma wiele stron i aplikacji, to taki przegląd może zająć dużo czasu. </a:t>
            </a:r>
            <a:r>
              <a:rPr lang="pl-PL" sz="23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Zaplanuj go 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wcześniej.</a:t>
            </a:r>
          </a:p>
          <a:p>
            <a:pPr fontAlgn="base">
              <a:spcBef>
                <a:spcPts val="1800"/>
              </a:spcBef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Datę ostatniego wykonanego przeglądu podaj koniecznie w deklaracji dostępności.     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endParaRPr lang="pl-PL" sz="2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endParaRPr lang="pl-PL" sz="2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5074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9. Weryfikuj i w razie potrzeby modyfikuj plan wdrażania dostępności cyfrowej</a:t>
            </a:r>
            <a:r>
              <a:rPr lang="pl-PL" b="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/>
            </a:r>
            <a:br>
              <a:rPr lang="pl-PL" b="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</a:br>
            <a:r>
              <a:rPr lang="pl-PL" b="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/>
            </a:r>
            <a:br>
              <a:rPr lang="pl-PL" b="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</a:br>
            <a:endParaRPr lang="pl-PL" b="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4142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b="1" dirty="0"/>
              <a:t>Sprawdzaj postępy w realizacji planu</a:t>
            </a:r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1084730" y="1575542"/>
            <a:ext cx="9938870" cy="48429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ts val="1800"/>
              </a:spcBef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Regularnie weryfikuj co udało się już zrobić.</a:t>
            </a:r>
          </a:p>
          <a:p>
            <a:pPr fontAlgn="base">
              <a:spcBef>
                <a:spcPts val="1800"/>
              </a:spcBef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Twój plan może wymagać modyfikacji i zmiany priorytetów w związku z np.:</a:t>
            </a:r>
          </a:p>
          <a:p>
            <a:pPr marL="342900" indent="-342900" fontAlgn="base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żądaniami zapewnienia dostępności cyfrowej konkretnych elementów, </a:t>
            </a:r>
          </a:p>
          <a:p>
            <a:pPr marL="342900" indent="-342900" fontAlgn="base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uruchomieniem nowego ważnego kanału komunikacji (np. nowa strona internetowa).</a:t>
            </a:r>
          </a:p>
          <a:p>
            <a:pPr fontAlgn="base">
              <a:spcBef>
                <a:spcPts val="1800"/>
              </a:spcBef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Informuj wszystkich pracowników o zmianach w planie. Jeśli zmiany wpływają także na użytkowników, możesz poinformować ich o tym np. w deklaracji dostępności. </a:t>
            </a:r>
          </a:p>
          <a:p>
            <a:pPr fontAlgn="base">
              <a:spcBef>
                <a:spcPts val="1800"/>
              </a:spcBef>
            </a:pPr>
            <a:endParaRPr lang="pl-PL" sz="2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8760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10. Komunikuj wyniki działań</a:t>
            </a:r>
            <a:r>
              <a:rPr lang="pl-PL" b="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/>
            </a:r>
            <a:br>
              <a:rPr lang="pl-PL" b="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</a:br>
            <a:r>
              <a:rPr lang="pl-PL" b="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/>
            </a:r>
            <a:br>
              <a:rPr lang="pl-PL" b="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</a:br>
            <a:endParaRPr lang="pl-PL" b="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744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617458"/>
            <a:ext cx="10560424" cy="683387"/>
          </a:xfrm>
        </p:spPr>
        <p:txBody>
          <a:bodyPr>
            <a:noAutofit/>
          </a:bodyPr>
          <a:lstStyle/>
          <a:p>
            <a:r>
              <a:rPr lang="pl-PL" dirty="0">
                <a:solidFill>
                  <a:schemeClr val="tx1"/>
                </a:solidFill>
              </a:rPr>
              <a:t>Komunikacja w</a:t>
            </a:r>
            <a:r>
              <a:rPr lang="pl-PL" b="1" dirty="0">
                <a:solidFill>
                  <a:schemeClr val="tx1"/>
                </a:solidFill>
              </a:rPr>
              <a:t>ewnętrzna</a:t>
            </a:r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6" name="Symbol zastępczy zawartości 2"/>
          <p:cNvSpPr txBox="1">
            <a:spLocks/>
          </p:cNvSpPr>
          <p:nvPr/>
        </p:nvSpPr>
        <p:spPr>
          <a:xfrm>
            <a:off x="932330" y="1568918"/>
            <a:ext cx="10660956" cy="44372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Pokazuj pracownikom podmiotu co udało się Wam już zrealizować z zakresu dostępności cyfrowej, a co zaplanowane jest na najbliższy czas.</a:t>
            </a:r>
          </a:p>
          <a:p>
            <a:pPr>
              <a:lnSpc>
                <a:spcPct val="120000"/>
              </a:lnSpc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Dostępność cyfrowa nie dzieje się sama i do jej zapewnienia potrzebna jest praca konkretnych osób. Warto o tym przypominać i doceniać zaangażowanych pracowników.</a:t>
            </a:r>
          </a:p>
          <a:p>
            <a:pPr>
              <a:lnSpc>
                <a:spcPct val="120000"/>
              </a:lnSpc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Twórz okazje do komunikacji i szkoleń wewnętrznych np. w ramach GAAD czyli Global Accessibility </a:t>
            </a:r>
            <a:r>
              <a:rPr lang="pl-PL" sz="23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Awareness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Day (trzeci czwartek maja).</a:t>
            </a:r>
          </a:p>
          <a:p>
            <a:pPr>
              <a:lnSpc>
                <a:spcPct val="120000"/>
              </a:lnSpc>
            </a:pPr>
            <a:endParaRPr lang="pl-PL" sz="2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20000"/>
              </a:lnSpc>
            </a:pPr>
            <a:endParaRPr lang="pl-PL" sz="2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20000"/>
              </a:lnSpc>
            </a:pPr>
            <a:endParaRPr lang="pl-PL" sz="2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20000"/>
              </a:lnSpc>
            </a:pPr>
            <a:endParaRPr lang="pl-PL" sz="2300" dirty="0">
              <a:solidFill>
                <a:srgbClr val="FF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20000"/>
              </a:lnSpc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10588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617458"/>
            <a:ext cx="10560424" cy="683387"/>
          </a:xfrm>
        </p:spPr>
        <p:txBody>
          <a:bodyPr>
            <a:noAutofit/>
          </a:bodyPr>
          <a:lstStyle/>
          <a:p>
            <a:r>
              <a:rPr lang="pl-PL" b="1" dirty="0">
                <a:solidFill>
                  <a:schemeClr val="tx1"/>
                </a:solidFill>
              </a:rPr>
              <a:t>Komunikacja „na zewnątrz”</a:t>
            </a:r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6" name="Symbol zastępczy zawartości 2"/>
          <p:cNvSpPr txBox="1">
            <a:spLocks/>
          </p:cNvSpPr>
          <p:nvPr/>
        </p:nvSpPr>
        <p:spPr>
          <a:xfrm>
            <a:off x="932330" y="1568918"/>
            <a:ext cx="10660956" cy="44372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Korzystaj z </a:t>
            </a:r>
            <a:r>
              <a:rPr lang="pl-PL" sz="23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deklaracji dostępności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  <a:p>
            <a:pPr>
              <a:lnSpc>
                <a:spcPct val="120000"/>
              </a:lnSpc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Deklaracja ta to nie „laurka” tylko </a:t>
            </a:r>
            <a:r>
              <a:rPr lang="pl-PL" sz="23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opis aktualnego stanu dostępności podmiotu publicznego dla osób z niepełnosprawnościami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  <a:p>
            <a:pPr>
              <a:lnSpc>
                <a:spcPct val="120000"/>
              </a:lnSpc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Nie ukrywaj błędów dostępności cyfrowej strony czy aplikacji. Opisz je w zrozumiały sposób, możesz także podać daty kiedy planujesz ich usunięcie. To pokazuje że dostępność faktycznie jest procesem, który jest ważny dla podmiotu.</a:t>
            </a:r>
          </a:p>
          <a:p>
            <a:pPr>
              <a:lnSpc>
                <a:spcPct val="120000"/>
              </a:lnSpc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Komunikuj osiągane cele z zakresu zapewniania dostępności cyfrowej np. w mediach społecznościowych. </a:t>
            </a:r>
          </a:p>
        </p:txBody>
      </p:sp>
    </p:spTree>
    <p:extLst>
      <p:ext uri="{BB962C8B-B14F-4D97-AF65-F5344CB8AC3E}">
        <p14:creationId xmlns:p14="http://schemas.microsoft.com/office/powerpoint/2010/main" val="383587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3135127"/>
            <a:ext cx="10515600" cy="2240470"/>
          </a:xfrm>
        </p:spPr>
        <p:txBody>
          <a:bodyPr/>
          <a:lstStyle/>
          <a:p>
            <a:r>
              <a:rPr lang="pl-PL" dirty="0"/>
              <a:t>Pytania?</a:t>
            </a:r>
          </a:p>
        </p:txBody>
      </p:sp>
    </p:spTree>
    <p:extLst>
      <p:ext uri="{BB962C8B-B14F-4D97-AF65-F5344CB8AC3E}">
        <p14:creationId xmlns:p14="http://schemas.microsoft.com/office/powerpoint/2010/main" val="329830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683387"/>
          </a:xfrm>
        </p:spPr>
        <p:txBody>
          <a:bodyPr>
            <a:normAutofit/>
          </a:bodyPr>
          <a:lstStyle/>
          <a:p>
            <a:r>
              <a:rPr lang="pl-PL" dirty="0"/>
              <a:t>Pomocne źródła i narzędzia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932330" y="1742381"/>
            <a:ext cx="10560424" cy="4374448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/>
              </a:rPr>
              <a:t>Polskie tłumaczenie wytycznych WCAG 2.1</a:t>
            </a:r>
            <a:endParaRPr lang="pl-PL" sz="2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Ustawa o dostępności cyfrowej stron internetowych i aplikacji podmiotów publicznych</a:t>
            </a:r>
            <a:endParaRPr lang="pl-PL" sz="2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/>
              </a:rPr>
              <a:t>Artykuły o dostępności cyfrowej i poradniki na oficjalnej stronie rządowej w portalu gov.pl</a:t>
            </a:r>
            <a:endParaRPr lang="pl-PL" sz="23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42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3135127"/>
            <a:ext cx="10515600" cy="2240470"/>
          </a:xfrm>
        </p:spPr>
        <p:txBody>
          <a:bodyPr>
            <a:normAutofit/>
          </a:bodyPr>
          <a:lstStyle/>
          <a:p>
            <a:r>
              <a:rPr lang="pl-PL" sz="4000" b="1" dirty="0"/>
              <a:t>Kto i jak korzysta z dostępności cyfrowej?</a:t>
            </a:r>
            <a:endParaRPr lang="pl-PL" sz="4000" dirty="0"/>
          </a:p>
        </p:txBody>
      </p:sp>
    </p:spTree>
    <p:extLst>
      <p:ext uri="{BB962C8B-B14F-4D97-AF65-F5344CB8AC3E}">
        <p14:creationId xmlns:p14="http://schemas.microsoft.com/office/powerpoint/2010/main" val="321798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2659998"/>
            <a:ext cx="10515600" cy="875558"/>
          </a:xfrm>
        </p:spPr>
        <p:txBody>
          <a:bodyPr/>
          <a:lstStyle/>
          <a:p>
            <a:r>
              <a:rPr lang="pl-PL" dirty="0"/>
              <a:t>Dziękuję za uwagę.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831850" y="4436198"/>
            <a:ext cx="10435918" cy="1685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Zapraszamy na naszą stronę 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/>
              </a:rPr>
              <a:t>https://www.gov.pl/web/dostepnosc-cyfrowa</a:t>
            </a:r>
            <a:endParaRPr lang="pl-PL" sz="2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50000"/>
              </a:lnSpc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 do kontaktu 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dostepnosc.cyfrowa@mc.gov.pl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 </a:t>
            </a:r>
          </a:p>
          <a:p>
            <a:pPr>
              <a:lnSpc>
                <a:spcPct val="150000"/>
              </a:lnSpc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1269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683387"/>
          </a:xfrm>
        </p:spPr>
        <p:txBody>
          <a:bodyPr>
            <a:normAutofit/>
          </a:bodyPr>
          <a:lstStyle/>
          <a:p>
            <a:r>
              <a:rPr lang="pl-PL" dirty="0"/>
              <a:t>Spójność potrzeb, a nie cech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932330" y="2133600"/>
            <a:ext cx="10560424" cy="330200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120000"/>
              </a:lnSpc>
              <a:spcBef>
                <a:spcPts val="1800"/>
              </a:spcBef>
              <a:buNone/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Użytkownicy różnią się między sobą i korzystają z różnych rozwiązań, ale ich potrzeby są podobne.</a:t>
            </a:r>
          </a:p>
          <a:p>
            <a:pPr marL="0" indent="0">
              <a:lnSpc>
                <a:spcPct val="120000"/>
              </a:lnSpc>
              <a:spcBef>
                <a:spcPts val="1800"/>
              </a:spcBef>
              <a:buNone/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Także osoby z niepełnosprawnościami różnią się między sobą, np. korzystają z różnych technologii asystujących, potrafią obsługiwać te technologie na różnym poziomie. Ale ich potrzeby skorzystania z informacji czy usługi są takie same jak każdej innej osoby. </a:t>
            </a:r>
          </a:p>
        </p:txBody>
      </p:sp>
    </p:spTree>
    <p:extLst>
      <p:ext uri="{BB962C8B-B14F-4D97-AF65-F5344CB8AC3E}">
        <p14:creationId xmlns:p14="http://schemas.microsoft.com/office/powerpoint/2010/main" val="282611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683387"/>
          </a:xfrm>
        </p:spPr>
        <p:txBody>
          <a:bodyPr>
            <a:normAutofit/>
          </a:bodyPr>
          <a:lstStyle/>
          <a:p>
            <a:r>
              <a:rPr lang="pl-PL" dirty="0"/>
              <a:t>Osoby słabowidzące </a:t>
            </a:r>
            <a:endParaRPr lang="pl-P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932330" y="1742381"/>
            <a:ext cx="10560424" cy="4374448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Potrzebują dobrego kontrastu treści do tła,</a:t>
            </a:r>
          </a:p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Wygodne są dla nich duże obszary </a:t>
            </a:r>
            <a:r>
              <a:rPr lang="pl-PL" sz="23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klikalne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</a:t>
            </a:r>
          </a:p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Powiększają treści na ekranie i zmieniają kolorystykę treści i tła – dopasowując do swoich potrzeb, </a:t>
            </a:r>
          </a:p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Rozpraszają ich elementy rozwijające się w zaskakujących momentach </a:t>
            </a:r>
            <a:b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(np. po najechaniu kursorem myszy ) oraz niespójny układ i nawigacja.</a:t>
            </a:r>
          </a:p>
        </p:txBody>
      </p:sp>
    </p:spTree>
    <p:extLst>
      <p:ext uri="{BB962C8B-B14F-4D97-AF65-F5344CB8AC3E}">
        <p14:creationId xmlns:p14="http://schemas.microsoft.com/office/powerpoint/2010/main" val="175456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683387"/>
          </a:xfrm>
        </p:spPr>
        <p:txBody>
          <a:bodyPr>
            <a:normAutofit/>
          </a:bodyPr>
          <a:lstStyle/>
          <a:p>
            <a:r>
              <a:rPr lang="pl-PL" dirty="0"/>
              <a:t>Osoby niewidome</a:t>
            </a:r>
            <a:endParaRPr lang="pl-P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932330" y="1742381"/>
            <a:ext cx="10560424" cy="4374448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„Widzą” i nawigują czytnikami ekranu,</a:t>
            </a:r>
          </a:p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Mają do dyspozycji własne, dodatkowe skróty klawiaturowe </a:t>
            </a:r>
            <a:b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 gesty,</a:t>
            </a:r>
          </a:p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Potrzebują alternatywy dla treści graficznych i części multimediów,</a:t>
            </a:r>
          </a:p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Potrzebują solidnej struktury, spójności i kolejności kodu,</a:t>
            </a:r>
          </a:p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Najwygodniejsze są dla nich rozwiązania bazujące na standardach sieciowych.</a:t>
            </a:r>
          </a:p>
        </p:txBody>
      </p:sp>
    </p:spTree>
    <p:extLst>
      <p:ext uri="{BB962C8B-B14F-4D97-AF65-F5344CB8AC3E}">
        <p14:creationId xmlns:p14="http://schemas.microsoft.com/office/powerpoint/2010/main" val="240923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Niestandardowy 1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4310</TotalTime>
  <Words>2487</Words>
  <Application>Microsoft Office PowerPoint</Application>
  <PresentationFormat>Panoramiczny</PresentationFormat>
  <Paragraphs>260</Paragraphs>
  <Slides>60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60</vt:i4>
      </vt:variant>
    </vt:vector>
  </HeadingPairs>
  <TitlesOfParts>
    <vt:vector size="66" baseType="lpstr">
      <vt:lpstr>Calibri Light</vt:lpstr>
      <vt:lpstr>Open Sans</vt:lpstr>
      <vt:lpstr>Calibri</vt:lpstr>
      <vt:lpstr>Open Sans Semibold</vt:lpstr>
      <vt:lpstr>Arial</vt:lpstr>
      <vt:lpstr>Office Theme</vt:lpstr>
      <vt:lpstr>Zarządzanie dostępnością cyfrową  w podmiocie publicznym i organizacji </vt:lpstr>
      <vt:lpstr>Czym jest dostępność cyfrowa?</vt:lpstr>
      <vt:lpstr>Niezbędna dla niektórych, przydatna dla wszystkich</vt:lpstr>
      <vt:lpstr>Obowiązek i szansa dla podmiotów publicznych</vt:lpstr>
      <vt:lpstr>Proces wymagający zaplanowania</vt:lpstr>
      <vt:lpstr>Kto i jak korzysta z dostępności cyfrowej?</vt:lpstr>
      <vt:lpstr>Spójność potrzeb, a nie cech</vt:lpstr>
      <vt:lpstr>Osoby słabowidzące </vt:lpstr>
      <vt:lpstr>Osoby niewidome</vt:lpstr>
      <vt:lpstr>Osoby z niepełnosprawnością ruchową</vt:lpstr>
      <vt:lpstr>Osoby słabosłyszące </vt:lpstr>
      <vt:lpstr>Osoby niesłyszące (Głusi)</vt:lpstr>
      <vt:lpstr>Inni użytkownicy korzystający z dostępności cyfrowej</vt:lpstr>
      <vt:lpstr>10 kluczowych działań  w zarządzaniu dostępnością cyfrową</vt:lpstr>
      <vt:lpstr>1. Poznaj wymagania prawne</vt:lpstr>
      <vt:lpstr>Przepisy prawne</vt:lpstr>
      <vt:lpstr>Ustawa o dostępności cyfrowej – kogo dotyczy</vt:lpstr>
      <vt:lpstr>Ustawa o dostępności cyfrowej – czego dotyczy</vt:lpstr>
      <vt:lpstr>Ustawa o dostępności cyfrowej – od kiedy obowiązuje</vt:lpstr>
      <vt:lpstr>Ustawa o dostępności cyfrowej – jak określa wymagania dostępności cyfrowej</vt:lpstr>
      <vt:lpstr>Ustawa o dostępności cyfrowej – wyłączenia</vt:lpstr>
      <vt:lpstr>Ustawa o dostępności cyfrowej – nadmierne koszty</vt:lpstr>
      <vt:lpstr>Ustawa o dostępności cyfrowej – reagowanie na wnioski i skargi</vt:lpstr>
      <vt:lpstr>Ustawa o dostępności cyfrowej – kary</vt:lpstr>
      <vt:lpstr>Ustawa o dostępności cyfrowej wyznacza wyłącznie „minimalny poziom dostępności”</vt:lpstr>
      <vt:lpstr>Bądź na bieżąco!</vt:lpstr>
      <vt:lpstr>2. Przeanalizuj „stan posiadania”</vt:lpstr>
      <vt:lpstr>Jakie rozwiązania cyfrowe wykorzystuje (bezpośrednio i pośrednio) twój podmiot?</vt:lpstr>
      <vt:lpstr>Jakie rodzaje treści prezentuje w tych rozwiązaniach cyfrowych twój podmiot?</vt:lpstr>
      <vt:lpstr>3. Określ cele związane z dostępnością cyfrową</vt:lpstr>
      <vt:lpstr>Dopasuj cele do sytuacji twojego podmiotu</vt:lpstr>
      <vt:lpstr>Cele powinny być konkretne, mierzalne i osadzone w czasie</vt:lpstr>
      <vt:lpstr>4. Określ zasoby osobowe i przydziel zadania</vt:lpstr>
      <vt:lpstr>Dostępność cyfrowa to „gra zespołowa”</vt:lpstr>
      <vt:lpstr>Przełożenie na decyzje </vt:lpstr>
      <vt:lpstr>Opracuj procedury i podziel zadania</vt:lpstr>
      <vt:lpstr>Wszystkie ręce na pokład</vt:lpstr>
      <vt:lpstr>Uwzględniaj dostępność cyfrową w zamówieniach i umowach</vt:lpstr>
      <vt:lpstr>5. Określ inne niezbędne zasoby</vt:lpstr>
      <vt:lpstr>Oprogramowanie</vt:lpstr>
      <vt:lpstr>Wiedza</vt:lpstr>
      <vt:lpstr>Pozostałe zasoby</vt:lpstr>
      <vt:lpstr>6. Oszacuj koszty </vt:lpstr>
      <vt:lpstr>Budżet na dostępność cyfrową </vt:lpstr>
      <vt:lpstr>Orientacyjne koszty</vt:lpstr>
      <vt:lpstr>7. Określ priorytety i stwórz szczegółowy plan działań</vt:lpstr>
      <vt:lpstr>Konkretne działania do wykonania</vt:lpstr>
      <vt:lpstr>Ustal co jest najważniejsze w danym momencie</vt:lpstr>
      <vt:lpstr>8. Monitoruj stan dostępności cyfrowej</vt:lpstr>
      <vt:lpstr>Nie tylko audyty</vt:lpstr>
      <vt:lpstr>Badaj stan dostępności cyfrowej</vt:lpstr>
      <vt:lpstr>Obowiązkowy przegląd deklaracji dostępności</vt:lpstr>
      <vt:lpstr>9. Weryfikuj i w razie potrzeby modyfikuj plan wdrażania dostępności cyfrowej  </vt:lpstr>
      <vt:lpstr>Sprawdzaj postępy w realizacji planu</vt:lpstr>
      <vt:lpstr>10. Komunikuj wyniki działań  </vt:lpstr>
      <vt:lpstr>Komunikacja wewnętrzna</vt:lpstr>
      <vt:lpstr>Komunikacja „na zewnątrz”</vt:lpstr>
      <vt:lpstr>Pytania?</vt:lpstr>
      <vt:lpstr>Pomocne źródła i narzędzia</vt:lpstr>
      <vt:lpstr>Dziękuję za uwagę.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Zarządzanie dostępnością cyfrową w podmiocie publicznym i organizacji</dc:title>
  <dc:creator>Krycki Wojciech</dc:creator>
  <cp:lastModifiedBy>Dębski Jakub</cp:lastModifiedBy>
  <cp:revision>291</cp:revision>
  <dcterms:created xsi:type="dcterms:W3CDTF">2018-01-11T08:55:36Z</dcterms:created>
  <dcterms:modified xsi:type="dcterms:W3CDTF">2022-09-14T06:56:54Z</dcterms:modified>
</cp:coreProperties>
</file>