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81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4C6DA8-CC1D-4001-A23D-BC4A6DC26E1A}" v="8" dt="2023-05-09T21:10:16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9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823B15-B65F-AD7A-2196-AA52FB6FF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2E7F1FB-43A8-6874-B360-6AFC32B60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CB8859-2AE3-CEF5-A903-0D0C2DC0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BB3D-1712-40CD-9591-DC70C2DF3B6B}" type="datetimeFigureOut">
              <a:rPr lang="pl-PL" smtClean="0"/>
              <a:t>24.07.2023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092489-C13F-235A-46A0-11112977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B4671ED-E4B4-D3AD-CFB1-9F7256D5C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3290-70F1-4561-9581-6129F59098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956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AAD9B2-50AE-5B6F-1157-1573BD72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2D90D44-FB94-19C5-8769-6D5CFB342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EB54ED-6022-D1C5-96A4-58C1479D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BB3D-1712-40CD-9591-DC70C2DF3B6B}" type="datetimeFigureOut">
              <a:rPr lang="pl-PL" smtClean="0"/>
              <a:t>24.07.2023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065B085-8729-AB76-93FF-3420F181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70BAFD-047B-3117-340B-E9AE7F41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3290-70F1-4561-9581-6129F59098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21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D69F059-56FA-BB45-1A0B-92DB40CAA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FFA59B2-4F51-260A-DB54-D56B0799D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FE700B-1C74-D5F0-0064-A8433B52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BB3D-1712-40CD-9591-DC70C2DF3B6B}" type="datetimeFigureOut">
              <a:rPr lang="pl-PL" smtClean="0"/>
              <a:t>24.07.2023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0BBF90-F546-4435-CD78-EC1CFE0A4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251A10-2A9E-C73F-526C-D892F9C6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3290-70F1-4561-9581-6129F59098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19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97752A-207A-918E-8827-A5720A15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C02F65-2C6E-17EC-B603-D14244831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8D8C6D-B512-4D36-BB84-C8BADBEF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BB3D-1712-40CD-9591-DC70C2DF3B6B}" type="datetimeFigureOut">
              <a:rPr lang="pl-PL" smtClean="0"/>
              <a:t>24.07.2023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B624B4-826F-D563-D78A-7C729D99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EA7FE7C-3D6E-D4A3-F80A-7A0EAE8D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3290-70F1-4561-9581-6129F59098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0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A184C5-1DD7-9B58-7F05-360AC8C9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972ED5E-A810-46F5-A317-0349FBDCD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31052F-BF3D-0F51-1508-BB4B54049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BB3D-1712-40CD-9591-DC70C2DF3B6B}" type="datetimeFigureOut">
              <a:rPr lang="pl-PL" smtClean="0"/>
              <a:t>24.07.2023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CFA2AD-7F10-CD4D-8AEE-8DA26AA4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8316A70-C0B9-287C-EA7C-5EFBA93E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3290-70F1-4561-9581-6129F59098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99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C7FC78-0EBE-6C9D-C9CE-5CA92E6E0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F37CF9-DC1B-2A64-44E1-DAE0EBC2D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37D8C3A-7CF6-B326-5E41-EBEFA138B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F8786C0-A7B6-8D96-08EE-BBFC7A5A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BB3D-1712-40CD-9591-DC70C2DF3B6B}" type="datetimeFigureOut">
              <a:rPr lang="pl-PL" smtClean="0"/>
              <a:t>24.07.2023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4739092-4CBF-1FAE-2C22-43A58A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ABFF80D-162C-CB4D-FDD0-8FC1DDE6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3290-70F1-4561-9581-6129F59098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26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73DEBC-A726-274C-9F5E-399D36F3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FC75C5A-11C0-3FB8-F457-C3BD6B1C3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444AB1E-AD5F-1D7F-8B8E-007065238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3AC5CC5-3920-ED8D-294C-B8EDB8122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A83F6E9-6A07-2991-C399-B07EC70E5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C421505-7479-3BDA-8D3E-D36E0FD49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BB3D-1712-40CD-9591-DC70C2DF3B6B}" type="datetimeFigureOut">
              <a:rPr lang="pl-PL" smtClean="0"/>
              <a:t>24.07.2023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97E4425-3C77-3574-244E-9541D0366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1F16651-D207-EF9B-8053-43F746FB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3290-70F1-4561-9581-6129F59098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377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5AFD59-D8E1-CEC7-C295-7BBA83953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B544781-CF76-034D-CBC6-6D20C448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BB3D-1712-40CD-9591-DC70C2DF3B6B}" type="datetimeFigureOut">
              <a:rPr lang="pl-PL" smtClean="0"/>
              <a:t>24.07.2023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F072564-BD6C-3B41-B9FB-0785CFCA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9DB9544-6BF2-9524-AF05-98AC72E5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3290-70F1-4561-9581-6129F59098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747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F39BCAE-61B4-C5D2-F8E9-AF13F804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BB3D-1712-40CD-9591-DC70C2DF3B6B}" type="datetimeFigureOut">
              <a:rPr lang="pl-PL" smtClean="0"/>
              <a:t>24.07.2023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F3BD84E-6C7C-083B-3745-716700EB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F704D56-B435-CB37-CCD8-85BABE353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3290-70F1-4561-9581-6129F59098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67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8D8343-5C0F-B5CE-CEC8-7B7AB528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20E1DE-0A23-38E4-0EFE-DF6C7B90A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83C0EA-ECA2-FD4E-1F47-15AB5AF8A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51B42A-67C5-DF23-E331-FBDA9BF4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BB3D-1712-40CD-9591-DC70C2DF3B6B}" type="datetimeFigureOut">
              <a:rPr lang="pl-PL" smtClean="0"/>
              <a:t>24.07.2023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13DDA25-36E1-825D-8DDA-7CD71AD96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3ED8C8A-AE2B-B7B1-C3C0-35ECFC19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3290-70F1-4561-9581-6129F59098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381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802A06-7A05-21E5-B483-0F5B1E4C9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384FF57-BF3B-2FAB-1CD1-4350149A8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10E8E7D-F44A-DD55-440E-C526A7D08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5FE4993-7A5A-AE84-338A-12F5F7C1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BB3D-1712-40CD-9591-DC70C2DF3B6B}" type="datetimeFigureOut">
              <a:rPr lang="pl-PL" smtClean="0"/>
              <a:t>24.07.2023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2BA8886-4686-EBB5-54F6-58757CF71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2946891-33CA-A215-550D-5545E054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3290-70F1-4561-9581-6129F59098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85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7356E06-0C87-477F-D445-DBAA813A3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D66F9C-7E13-CFFB-7F08-460EE8F0F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A75CAC-F04A-0AD4-2E34-7A612B36E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BBB3D-1712-40CD-9591-DC70C2DF3B6B}" type="datetimeFigureOut">
              <a:rPr lang="pl-PL" smtClean="0"/>
              <a:t>24.07.2023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6496CE-17FE-1C9E-B668-B0F693623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A527A4-0E3C-7A72-ACCD-A2450A566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3290-70F1-4561-9581-6129F59098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030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pp.uni.wroc.pl" TargetMode="External"/><Relationship Id="rId2" Type="http://schemas.openxmlformats.org/officeDocument/2006/relationships/hyperlink" Target="https://www.dropbox.com/sh/syyjgixh15w90q8/AABtikV8_xoGmsDRiEm-7c-ja?dl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daktor.logios.dev" TargetMode="External"/><Relationship Id="rId5" Type="http://schemas.openxmlformats.org/officeDocument/2006/relationships/hyperlink" Target="https://www.jasnopis.pl" TargetMode="External"/><Relationship Id="rId4" Type="http://schemas.openxmlformats.org/officeDocument/2006/relationships/hyperlink" Target="https://www.funduszeeuropejskie.gov.pl/prosty_jezy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soni.org.pl/wp-content/uploads/2015/09/Informacja-dla-wszystkich-internet_0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clera.be/en/vzw/home" TargetMode="External"/><Relationship Id="rId2" Type="http://schemas.openxmlformats.org/officeDocument/2006/relationships/hyperlink" Target="https://arasaac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daktor.logios.dev" TargetMode="External"/><Relationship Id="rId4" Type="http://schemas.openxmlformats.org/officeDocument/2006/relationships/hyperlink" Target="https://www.jasnopis.p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soni.org.pl/wp-content/uploads/2015/09/Nie-piszcie-nic-o-nas-bez-nas-internet_0.pdf" TargetMode="External"/><Relationship Id="rId2" Type="http://schemas.openxmlformats.org/officeDocument/2006/relationships/hyperlink" Target="https://www.power.gov.pl/media/13597/informacja-dla-wszystkich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media/111501/broszura_pop.pdf" TargetMode="External"/><Relationship Id="rId2" Type="http://schemas.openxmlformats.org/officeDocument/2006/relationships/hyperlink" Target="https://psoni.org.pl/publikacje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437094-1691-3563-9A4D-563D93DF2A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l-PL" dirty="0"/>
              <a:t>Warsztaty dostępności:</a:t>
            </a:r>
            <a:br>
              <a:rPr lang="pl-PL" dirty="0"/>
            </a:br>
            <a:r>
              <a:rPr lang="pl-PL" dirty="0"/>
              <a:t>warsztaty prostego języka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D3D3A93-9EFB-9F9E-C8BA-3957C597A9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pl-PL" dirty="0"/>
              <a:t>Ilona Tomczyk</a:t>
            </a:r>
          </a:p>
          <a:p>
            <a:pPr algn="l"/>
            <a:r>
              <a:rPr lang="pl-PL" dirty="0"/>
              <a:t>Koordynator ds. dostępności</a:t>
            </a:r>
          </a:p>
        </p:txBody>
      </p:sp>
    </p:spTree>
    <p:extLst>
      <p:ext uri="{BB962C8B-B14F-4D97-AF65-F5344CB8AC3E}">
        <p14:creationId xmlns:p14="http://schemas.microsoft.com/office/powerpoint/2010/main" val="222680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C50B18-BFE1-D599-4846-B0D80C47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-99391"/>
            <a:ext cx="3932237" cy="1600200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Merytoryka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96001C-C247-35E8-D438-6D1273A73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400" b="1" dirty="0">
              <a:latin typeface="Open Send"/>
            </a:endParaRPr>
          </a:p>
          <a:p>
            <a:pPr marL="0" indent="0">
              <a:buNone/>
            </a:pPr>
            <a:endParaRPr lang="pl-PL" sz="2400" b="1" dirty="0">
              <a:latin typeface="Open Send"/>
            </a:endParaRPr>
          </a:p>
          <a:p>
            <a:pPr marL="0" indent="0">
              <a:buNone/>
            </a:pPr>
            <a:r>
              <a:rPr lang="pl-PL" sz="2400" b="1" dirty="0">
                <a:latin typeface="Open Send"/>
              </a:rPr>
              <a:t>Jak to zrobić? </a:t>
            </a:r>
          </a:p>
          <a:p>
            <a:r>
              <a:rPr lang="pl-PL" sz="1800" dirty="0">
                <a:latin typeface="Open Send"/>
              </a:rPr>
              <a:t>ustal cel tekstu,</a:t>
            </a:r>
          </a:p>
          <a:p>
            <a:r>
              <a:rPr lang="pl-PL" sz="1800" dirty="0">
                <a:latin typeface="Open Send"/>
              </a:rPr>
              <a:t>najważniejsze  informacje umieść na początku,</a:t>
            </a:r>
          </a:p>
          <a:p>
            <a:r>
              <a:rPr lang="pl-PL" sz="1800" dirty="0">
                <a:latin typeface="Open Send"/>
              </a:rPr>
              <a:t>pisz na temat,</a:t>
            </a:r>
          </a:p>
          <a:p>
            <a:r>
              <a:rPr lang="pl-PL" sz="1800" dirty="0">
                <a:latin typeface="Open Send"/>
              </a:rPr>
              <a:t>sprawdź jak tekst rozumieją inne osoby</a:t>
            </a:r>
          </a:p>
          <a:p>
            <a:endParaRPr lang="pl-PL" sz="1800" dirty="0">
              <a:latin typeface="Open Send"/>
            </a:endParaRPr>
          </a:p>
          <a:p>
            <a:pPr marL="0" indent="0">
              <a:buNone/>
            </a:pPr>
            <a:endParaRPr lang="pl-PL" sz="2400" b="1" dirty="0">
              <a:latin typeface="Open Send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416153F-F78D-12FA-B0CF-20B7E23DD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 sz="2400" b="1" dirty="0">
              <a:latin typeface="Open Send"/>
            </a:endParaRPr>
          </a:p>
          <a:p>
            <a:endParaRPr lang="pl-PL" sz="2400" b="1" dirty="0">
              <a:latin typeface="Open Send"/>
            </a:endParaRPr>
          </a:p>
          <a:p>
            <a:r>
              <a:rPr lang="pl-PL" sz="2400" b="1" dirty="0">
                <a:latin typeface="Open Send"/>
              </a:rPr>
              <a:t>Po co?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>
                <a:latin typeface="Open Send"/>
              </a:rPr>
              <a:t>żeby przekazać informacje </a:t>
            </a:r>
            <a:r>
              <a:rPr lang="pl-PL" sz="1800" b="1" dirty="0">
                <a:latin typeface="Open Send"/>
              </a:rPr>
              <a:t>najważniejsze </a:t>
            </a:r>
            <a:r>
              <a:rPr lang="pl-PL" sz="1800" dirty="0">
                <a:latin typeface="Open Send"/>
              </a:rPr>
              <a:t>– dla nas i dla czytelnika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800" b="1" dirty="0">
              <a:latin typeface="Open Send"/>
            </a:endParaRPr>
          </a:p>
        </p:txBody>
      </p:sp>
    </p:spTree>
    <p:extLst>
      <p:ext uri="{BB962C8B-B14F-4D97-AF65-F5344CB8AC3E}">
        <p14:creationId xmlns:p14="http://schemas.microsoft.com/office/powerpoint/2010/main" val="4099284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8A5035-BEE7-A4E6-4262-11EDD1284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87325"/>
            <a:ext cx="3932237" cy="1600200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Gramatyka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5C6F7D-CC4C-6546-5829-16A04FB98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1984375"/>
            <a:ext cx="61722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latin typeface="Open Sand"/>
              </a:rPr>
              <a:t>Formy zakazane</a:t>
            </a:r>
          </a:p>
          <a:p>
            <a:r>
              <a:rPr lang="pl-PL" sz="1800" dirty="0">
                <a:latin typeface="Open Sand"/>
              </a:rPr>
              <a:t>strona bierna (chłodna, bezosobowa konstrukcja),</a:t>
            </a:r>
          </a:p>
          <a:p>
            <a:r>
              <a:rPr lang="pl-PL" sz="1800" dirty="0">
                <a:latin typeface="Open Sand"/>
              </a:rPr>
              <a:t>rzeczownik zombie- rzeczowniki, które połknęły czasownik, np. zrobienie, otrzymanie, wypełnienie,</a:t>
            </a:r>
          </a:p>
          <a:p>
            <a:r>
              <a:rPr lang="pl-PL" sz="1800" dirty="0">
                <a:latin typeface="Open Sand"/>
              </a:rPr>
              <a:t>unikaj form bezosobowych, słów takich jak : trzeba, należy (nie wiadomo o kogo chodzi)</a:t>
            </a:r>
          </a:p>
          <a:p>
            <a:pPr marL="0" indent="0">
              <a:buNone/>
            </a:pPr>
            <a:endParaRPr lang="pl-PL" sz="1800" dirty="0">
              <a:latin typeface="Open Sand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F41FB82-E6D7-D9EE-5F01-5731C6DA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latin typeface="Open Sand"/>
              </a:rPr>
              <a:t>Po co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>
                <a:latin typeface="Open Sand"/>
              </a:rPr>
              <a:t>aby tekst był </a:t>
            </a:r>
            <a:r>
              <a:rPr lang="pl-PL" sz="1800" b="1" dirty="0">
                <a:latin typeface="Open Sand"/>
              </a:rPr>
              <a:t>zrozumiały</a:t>
            </a:r>
            <a:endParaRPr lang="pl-PL" sz="1800" dirty="0">
              <a:latin typeface="Open Sand"/>
            </a:endParaRPr>
          </a:p>
          <a:p>
            <a:endParaRPr lang="pl-PL" sz="2400" b="1" dirty="0">
              <a:latin typeface="Open Sand"/>
            </a:endParaRPr>
          </a:p>
          <a:p>
            <a:r>
              <a:rPr lang="pl-PL" sz="2400" b="1" dirty="0">
                <a:latin typeface="Open Sand"/>
              </a:rPr>
              <a:t>Jak to zrobić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>
                <a:latin typeface="Open Sand"/>
              </a:rPr>
              <a:t>używaj naturalnej gramatyki i interpunkcji,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>
                <a:latin typeface="Open Sand"/>
              </a:rPr>
              <a:t>unikaj strony biernej, imiesłowów</a:t>
            </a:r>
          </a:p>
        </p:txBody>
      </p:sp>
    </p:spTree>
    <p:extLst>
      <p:ext uri="{BB962C8B-B14F-4D97-AF65-F5344CB8AC3E}">
        <p14:creationId xmlns:p14="http://schemas.microsoft.com/office/powerpoint/2010/main" val="132109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AA30CF-2477-DC5B-F27F-3AAD0706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90" y="-211509"/>
            <a:ext cx="3932237" cy="1600200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Relacje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7753C6-D35D-C7F0-6212-3DB1CE19C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400" b="1" dirty="0">
              <a:latin typeface="Open Sand"/>
            </a:endParaRPr>
          </a:p>
          <a:p>
            <a:pPr marL="0" indent="0">
              <a:buNone/>
            </a:pPr>
            <a:endParaRPr lang="pl-PL" sz="2400" b="1" dirty="0">
              <a:latin typeface="Open Sand"/>
            </a:endParaRPr>
          </a:p>
          <a:p>
            <a:pPr marL="0" indent="0">
              <a:buNone/>
            </a:pPr>
            <a:r>
              <a:rPr lang="pl-PL" sz="2400" b="1" dirty="0">
                <a:latin typeface="Open Sand"/>
              </a:rPr>
              <a:t>Słowa i zwroty zakazane</a:t>
            </a:r>
          </a:p>
          <a:p>
            <a:r>
              <a:rPr lang="pl-PL" sz="1800" dirty="0">
                <a:latin typeface="Open Sand"/>
              </a:rPr>
              <a:t>marketingowe abrakadabra, wychodząc naprzeciw oczekiwaniom, w trosce o najwyższą jakość obsługi, </a:t>
            </a:r>
          </a:p>
          <a:p>
            <a:r>
              <a:rPr lang="pl-PL" sz="1800" dirty="0">
                <a:latin typeface="Open Sand"/>
              </a:rPr>
              <a:t>pisanie o pisaniu (informuję , wyjaśniam),</a:t>
            </a:r>
          </a:p>
          <a:p>
            <a:r>
              <a:rPr lang="pl-PL" sz="1800" dirty="0">
                <a:latin typeface="Open Sand"/>
              </a:rPr>
              <a:t>formalizmy (niniejszy, przedmiotowy, powyższy),</a:t>
            </a:r>
          </a:p>
          <a:p>
            <a:r>
              <a:rPr lang="pl-PL" sz="1800" dirty="0">
                <a:latin typeface="Open Sand"/>
              </a:rPr>
              <a:t>bufony (iż, bowiem, </a:t>
            </a:r>
          </a:p>
          <a:p>
            <a:r>
              <a:rPr lang="pl-PL" sz="1800" dirty="0">
                <a:latin typeface="Open Sand"/>
              </a:rPr>
              <a:t>rozwlekłości ( powziąć informację),</a:t>
            </a:r>
          </a:p>
          <a:p>
            <a:r>
              <a:rPr lang="pl-PL" sz="1800" dirty="0">
                <a:latin typeface="Open Sand"/>
              </a:rPr>
              <a:t>połączenia nadmiarowe ( okres czasu, w dniu dzisiejszym),</a:t>
            </a:r>
          </a:p>
          <a:p>
            <a:endParaRPr lang="pl-PL" sz="1800" dirty="0">
              <a:latin typeface="Open Sand"/>
            </a:endParaRPr>
          </a:p>
          <a:p>
            <a:endParaRPr lang="pl-PL" sz="1800" dirty="0">
              <a:latin typeface="Open Sand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4DC6AE4-2233-4549-6291-59557B78C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latin typeface="Open Sand"/>
              </a:rPr>
              <a:t>Po co?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latin typeface="Open Sand"/>
              </a:rPr>
              <a:t>aby tekst był </a:t>
            </a:r>
            <a:r>
              <a:rPr lang="pl-PL" sz="1800" b="1" dirty="0">
                <a:latin typeface="Open Sand"/>
              </a:rPr>
              <a:t>przyjazny</a:t>
            </a:r>
            <a:r>
              <a:rPr lang="pl-PL" sz="1800" dirty="0">
                <a:latin typeface="Open Sand"/>
              </a:rPr>
              <a:t> do czytania </a:t>
            </a:r>
          </a:p>
          <a:p>
            <a:endParaRPr lang="pl-PL" sz="2400" b="1" dirty="0">
              <a:latin typeface="Open Sand"/>
            </a:endParaRPr>
          </a:p>
          <a:p>
            <a:endParaRPr lang="pl-PL" sz="2400" b="1" dirty="0">
              <a:latin typeface="Open Sand"/>
            </a:endParaRPr>
          </a:p>
          <a:p>
            <a:r>
              <a:rPr lang="pl-PL" sz="2400" b="1" dirty="0">
                <a:latin typeface="Open Sand"/>
              </a:rPr>
              <a:t>Jak to zrobić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>
                <a:latin typeface="Open Sand"/>
              </a:rPr>
              <a:t>zwracaj się bezpośrednio do czytelnika,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>
                <a:latin typeface="Open Sand"/>
              </a:rPr>
              <a:t>unikaj nienaturalnych, niezrozumiałych słów</a:t>
            </a:r>
          </a:p>
        </p:txBody>
      </p:sp>
    </p:spTree>
    <p:extLst>
      <p:ext uri="{BB962C8B-B14F-4D97-AF65-F5344CB8AC3E}">
        <p14:creationId xmlns:p14="http://schemas.microsoft.com/office/powerpoint/2010/main" val="1228687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BFD368-BB36-09D0-F2BC-D89CC727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Przydatne materiały i strony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C3FF3E-B5FB-058C-91A1-F11E9F096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u="sng" dirty="0">
                <a:solidFill>
                  <a:srgbClr val="231F20"/>
                </a:solidFill>
                <a:latin typeface="Open Sans"/>
                <a:hlinkClick r:id="rId2" tooltip="https://www.dropbox.com/sh/syyjgixh15w90q8/AABtikV8_xoGmsDRiEm-7c-ja?dl=0"/>
              </a:rPr>
              <a:t>Checklista i fiszki prostego języka</a:t>
            </a:r>
          </a:p>
          <a:p>
            <a:r>
              <a:rPr lang="pl-PL" sz="1800" u="sng" dirty="0">
                <a:solidFill>
                  <a:srgbClr val="231F20"/>
                </a:solidFill>
                <a:latin typeface="Open Sans"/>
                <a:hlinkClick r:id="rId3" tooltip="http://ppp.uni.wroc.pl"/>
              </a:rPr>
              <a:t>Pracownia Prostej Polszczyzny</a:t>
            </a:r>
          </a:p>
          <a:p>
            <a:r>
              <a:rPr lang="pl-PL" sz="1800" u="sng" dirty="0">
                <a:solidFill>
                  <a:srgbClr val="231F20"/>
                </a:solidFill>
                <a:latin typeface="Open Sans"/>
                <a:hlinkClick r:id="rId4" tooltip="https://www.funduszeeuropejskie.gov.pl/prosty_jezyk"/>
              </a:rPr>
              <a:t>Portal Funduszy Europejskich - Poznaj zasady prostego języka</a:t>
            </a:r>
          </a:p>
          <a:p>
            <a:endParaRPr lang="pl-PL" sz="1800" u="sng" dirty="0">
              <a:solidFill>
                <a:srgbClr val="231F20"/>
              </a:solidFill>
              <a:latin typeface="Open Sans"/>
            </a:endParaRPr>
          </a:p>
          <a:p>
            <a:endParaRPr lang="pl-PL" sz="1800" u="sng" dirty="0">
              <a:solidFill>
                <a:srgbClr val="231F20"/>
              </a:solidFill>
              <a:latin typeface="Open Sans"/>
            </a:endParaRPr>
          </a:p>
          <a:p>
            <a:pPr marL="0" indent="0">
              <a:buNone/>
            </a:pPr>
            <a:r>
              <a:rPr lang="pl-PL" sz="2400" dirty="0">
                <a:solidFill>
                  <a:srgbClr val="231F20"/>
                </a:solidFill>
                <a:latin typeface="Open Sans"/>
              </a:rPr>
              <a:t> </a:t>
            </a:r>
            <a:endParaRPr lang="pl-PL" dirty="0">
              <a:solidFill>
                <a:srgbClr val="231F20"/>
              </a:solidFill>
              <a:latin typeface="Open Sans"/>
            </a:endParaRPr>
          </a:p>
          <a:p>
            <a:pPr marL="0" indent="0">
              <a:buNone/>
            </a:pPr>
            <a:r>
              <a:rPr lang="pl-PL" dirty="0">
                <a:solidFill>
                  <a:srgbClr val="231F20"/>
                </a:solidFill>
                <a:latin typeface="Open Sans"/>
              </a:rPr>
              <a:t> </a:t>
            </a:r>
            <a:r>
              <a:rPr lang="pl-PL" dirty="0">
                <a:latin typeface="Open Sand"/>
              </a:rPr>
              <a:t>Narzędzia przydatne do sprawdzania i korekty tekstu</a:t>
            </a:r>
          </a:p>
          <a:p>
            <a:r>
              <a:rPr lang="pl-PL" sz="1800" u="sng" dirty="0">
                <a:solidFill>
                  <a:srgbClr val="231F20"/>
                </a:solidFill>
                <a:latin typeface="Open Sans"/>
                <a:hlinkClick r:id="rId5" tooltip="https://www.jasnopis.pl"/>
              </a:rPr>
              <a:t>Jasnopis</a:t>
            </a:r>
          </a:p>
          <a:p>
            <a:r>
              <a:rPr lang="pl-PL" sz="1800" u="sng" dirty="0">
                <a:solidFill>
                  <a:srgbClr val="231F20"/>
                </a:solidFill>
                <a:latin typeface="Open Sans"/>
                <a:hlinkClick r:id="rId6" tooltip="https://redaktor.logios.dev"/>
              </a:rPr>
              <a:t>Logios</a:t>
            </a:r>
          </a:p>
          <a:p>
            <a:endParaRPr lang="pl-PL" sz="1800" u="sng" dirty="0">
              <a:solidFill>
                <a:srgbClr val="231F20"/>
              </a:solidFill>
              <a:latin typeface="Open Sans"/>
              <a:hlinkClick r:id="rId5" tooltip="https://www.jasnopis.pl"/>
            </a:endParaRPr>
          </a:p>
          <a:p>
            <a:endParaRPr lang="pl-PL" sz="1800" u="sng" dirty="0">
              <a:solidFill>
                <a:srgbClr val="231F20"/>
              </a:solidFill>
              <a:latin typeface="Open Sans"/>
              <a:hlinkClick r:id="rId5" tooltip="https://www.jasnopis.pl"/>
            </a:endParaRPr>
          </a:p>
          <a:p>
            <a:pPr marL="0" indent="0">
              <a:buNone/>
            </a:pPr>
            <a:endParaRPr lang="pl-PL" dirty="0">
              <a:latin typeface="Open Sand"/>
            </a:endParaRPr>
          </a:p>
        </p:txBody>
      </p:sp>
    </p:spTree>
    <p:extLst>
      <p:ext uri="{BB962C8B-B14F-4D97-AF65-F5344CB8AC3E}">
        <p14:creationId xmlns:p14="http://schemas.microsoft.com/office/powerpoint/2010/main" val="18466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. Tekst dziel na akapity ze śródtytułami. 2. Używaj krótkich i dobrze znanych wyrażeń. 3. Twórz krótkie zdania - do dwudziestu wyrazów. 4. W każdym zdaniu pilnuj gółwnej myśli. 5. Używaj naturalnej gramatyki 6. Często nazywaj siebie i wzywaj czytelnika" title="Sześć zasad efektywnego pisania">
            <a:extLst>
              <a:ext uri="{FF2B5EF4-FFF2-40B4-BE49-F238E27FC236}">
                <a16:creationId xmlns:a16="http://schemas.microsoft.com/office/drawing/2014/main" id="{DA97510B-1668-4785-1D14-AA852218C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86201" y="531904"/>
            <a:ext cx="4574308" cy="56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18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8091E6-908A-A35D-EE11-860CBC1A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22" y="2362890"/>
            <a:ext cx="10515600" cy="1325563"/>
          </a:xfrm>
        </p:spPr>
        <p:txBody>
          <a:bodyPr>
            <a:normAutofit/>
          </a:bodyPr>
          <a:lstStyle/>
          <a:p>
            <a:r>
              <a:rPr lang="pl-PL" sz="6000" dirty="0">
                <a:latin typeface="Open Sand"/>
              </a:rPr>
              <a:t>Teksty </a:t>
            </a:r>
            <a:r>
              <a:rPr lang="pl-PL" sz="6000" dirty="0" err="1">
                <a:latin typeface="Open Sand"/>
              </a:rPr>
              <a:t>ETR</a:t>
            </a:r>
            <a:endParaRPr lang="pl-PL" sz="6000" dirty="0">
              <a:latin typeface="Open Sand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00813D-062D-7AEF-801F-2C96981D0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01077"/>
            <a:ext cx="6437243" cy="2100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dirty="0">
                <a:latin typeface="Open Sand"/>
              </a:rPr>
              <a:t>Zasady</a:t>
            </a:r>
          </a:p>
        </p:txBody>
      </p:sp>
    </p:spTree>
    <p:extLst>
      <p:ext uri="{BB962C8B-B14F-4D97-AF65-F5344CB8AC3E}">
        <p14:creationId xmlns:p14="http://schemas.microsoft.com/office/powerpoint/2010/main" val="1481294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E3D9AF8-A151-3CDC-F4AD-28B7CD0D1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l-PL" sz="36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Znak </a:t>
            </a:r>
            <a:r>
              <a:rPr lang="pl-PL" sz="3600" dirty="0" err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ETR</a:t>
            </a:r>
            <a:br>
              <a:rPr lang="pl-PL" sz="30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</a:br>
            <a:br>
              <a:rPr lang="pl-PL" sz="30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</a:br>
            <a:endParaRPr lang="pl-PL" sz="30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C8277F-3A42-5F94-E080-F3A3D880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pl-PL" sz="2400" dirty="0">
                <a:latin typeface="Open Sand"/>
              </a:rPr>
              <a:t>Tekst jest napisany zgodnie ze standardami </a:t>
            </a:r>
            <a:r>
              <a:rPr lang="pl-PL" sz="2399" u="sng" dirty="0">
                <a:solidFill>
                  <a:srgbClr val="231F20"/>
                </a:solidFill>
                <a:latin typeface="Open Sand"/>
                <a:hlinkClick r:id="rId2" tooltip="https://psoni.org.pl/wp-content/uploads/2015/09/Informacja-dla-wszystkich-internet_0.pdf"/>
              </a:rPr>
              <a:t>"Informacja dla wszystkich: Europejskie standardy przygotowania tekstu łatwego do czytania i zrozumienia"</a:t>
            </a:r>
            <a:r>
              <a:rPr lang="pl-PL" sz="2399" dirty="0">
                <a:solidFill>
                  <a:srgbClr val="231F20"/>
                </a:solidFill>
                <a:latin typeface="Open Sand"/>
              </a:rPr>
              <a:t>,</a:t>
            </a:r>
          </a:p>
          <a:p>
            <a:r>
              <a:rPr lang="pl-PL" sz="2399" dirty="0">
                <a:solidFill>
                  <a:srgbClr val="231F20"/>
                </a:solidFill>
                <a:latin typeface="Open Sand"/>
              </a:rPr>
              <a:t>Co najmniej jedna osoba z niepełnosprawnością  intelektualną sprawdziła publikację, a jej uwagi zostały wprowadzone</a:t>
            </a:r>
          </a:p>
          <a:p>
            <a:endParaRPr lang="en-US" sz="2400" dirty="0">
              <a:latin typeface="Open Sand"/>
            </a:endParaRPr>
          </a:p>
        </p:txBody>
      </p:sp>
      <p:pic>
        <p:nvPicPr>
          <p:cNvPr id="4" name="Picture 2" descr="Piktogram tekstu łatwego do czytania i rozumienia. Granatowe tło z białą grafiką. Ludzik z otwartą książką. Na jednej stronie tekst, na drugiej kciuk uniesiony w górę. ">
            <a:extLst>
              <a:ext uri="{FF2B5EF4-FFF2-40B4-BE49-F238E27FC236}">
                <a16:creationId xmlns:a16="http://schemas.microsoft.com/office/drawing/2014/main" id="{44869885-E28E-88F0-95E0-FCCEC8769E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4" r="266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2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06C8DE3-0AC7-2FFA-7EEB-F622984F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Zasady formatowania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3FAA807-0225-2BAC-F6D2-95AE6EEBF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err="1">
                <a:latin typeface="Open Sand"/>
              </a:rPr>
              <a:t>bezszeryfowy</a:t>
            </a:r>
            <a:r>
              <a:rPr lang="pl-PL" sz="2400" dirty="0">
                <a:latin typeface="Open Sand"/>
              </a:rPr>
              <a:t> krój tekstu o rozmiarze 14 pkt lub większym,</a:t>
            </a:r>
          </a:p>
          <a:p>
            <a:r>
              <a:rPr lang="pl-PL" sz="2400" dirty="0">
                <a:latin typeface="Open Sand"/>
              </a:rPr>
              <a:t>wyrównanie do lewej,</a:t>
            </a:r>
          </a:p>
          <a:p>
            <a:r>
              <a:rPr lang="pl-PL" sz="2400" dirty="0">
                <a:latin typeface="Open Sand"/>
              </a:rPr>
              <a:t>interlinia 1,5 pkt,</a:t>
            </a:r>
          </a:p>
          <a:p>
            <a:r>
              <a:rPr lang="pl-PL" sz="2400" dirty="0">
                <a:latin typeface="Open Sand"/>
              </a:rPr>
              <a:t>podział na akapity,</a:t>
            </a:r>
          </a:p>
          <a:p>
            <a:r>
              <a:rPr lang="pl-PL" sz="2400" dirty="0">
                <a:latin typeface="Open Sand"/>
              </a:rPr>
              <a:t>obecność śródtytułów,</a:t>
            </a:r>
          </a:p>
          <a:p>
            <a:r>
              <a:rPr lang="pl-PL" sz="2400" dirty="0">
                <a:latin typeface="Open Sand"/>
              </a:rPr>
              <a:t>numerowanie stron (najlepiej na dole po prawej),</a:t>
            </a:r>
          </a:p>
          <a:p>
            <a:r>
              <a:rPr lang="pl-PL" sz="2400" dirty="0">
                <a:latin typeface="Open Sand"/>
              </a:rPr>
              <a:t>Obecność (zrozumiałych) grafik i piktogramów,</a:t>
            </a:r>
          </a:p>
          <a:p>
            <a:pPr marL="0" indent="0">
              <a:buNone/>
            </a:pPr>
            <a:endParaRPr lang="pl-PL" sz="2400" dirty="0">
              <a:latin typeface="Open Sand"/>
            </a:endParaRPr>
          </a:p>
          <a:p>
            <a:pPr marL="0" indent="0">
              <a:buNone/>
            </a:pPr>
            <a:r>
              <a:rPr lang="pl-PL" sz="2000" b="1" dirty="0">
                <a:latin typeface="Open Sand"/>
              </a:rPr>
              <a:t>Zadbaj o kontrast między tłem a tekstem, czytelność tekstu</a:t>
            </a:r>
          </a:p>
          <a:p>
            <a:endParaRPr lang="pl-PL" sz="2400" dirty="0">
              <a:latin typeface="Open Sand"/>
            </a:endParaRPr>
          </a:p>
          <a:p>
            <a:endParaRPr lang="pl-PL" sz="2400" dirty="0">
              <a:latin typeface="Open Sand"/>
            </a:endParaRPr>
          </a:p>
          <a:p>
            <a:endParaRPr lang="pl-PL" sz="2400" dirty="0">
              <a:latin typeface="Open Sand"/>
            </a:endParaRPr>
          </a:p>
        </p:txBody>
      </p:sp>
    </p:spTree>
    <p:extLst>
      <p:ext uri="{BB962C8B-B14F-4D97-AF65-F5344CB8AC3E}">
        <p14:creationId xmlns:p14="http://schemas.microsoft.com/office/powerpoint/2010/main" val="1506323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4D7ACA-A8B5-C36F-D7DA-4054E626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Treść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AD8267-CEBC-349C-9A9C-F10B7F8B9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92" y="13684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b="1" dirty="0">
                <a:latin typeface="Open Sand"/>
              </a:rPr>
              <a:t>Konstrukcja zdań </a:t>
            </a:r>
          </a:p>
          <a:p>
            <a:r>
              <a:rPr lang="pl-PL" sz="2400" dirty="0">
                <a:latin typeface="Open Sand"/>
              </a:rPr>
              <a:t>stosuj krótkie zdania bez wtrąceń, </a:t>
            </a:r>
          </a:p>
          <a:p>
            <a:r>
              <a:rPr lang="pl-PL" sz="2400" dirty="0">
                <a:latin typeface="Open Sand"/>
              </a:rPr>
              <a:t>każde zdanie zaczynaj w nowej linijce,</a:t>
            </a:r>
          </a:p>
          <a:p>
            <a:r>
              <a:rPr lang="pl-PL" sz="2400" dirty="0">
                <a:latin typeface="Open Sand"/>
              </a:rPr>
              <a:t>nie dziel wyrazów między linijki,</a:t>
            </a:r>
          </a:p>
          <a:p>
            <a:r>
              <a:rPr lang="pl-PL" sz="2400" dirty="0">
                <a:latin typeface="Open Sand"/>
              </a:rPr>
              <a:t>grupuj informacje na dany temat</a:t>
            </a:r>
          </a:p>
          <a:p>
            <a:pPr marL="0" indent="0">
              <a:buNone/>
            </a:pPr>
            <a:r>
              <a:rPr lang="pl-PL" sz="2400" b="1" dirty="0">
                <a:latin typeface="Open Sand"/>
              </a:rPr>
              <a:t>Język</a:t>
            </a:r>
          </a:p>
          <a:p>
            <a:r>
              <a:rPr lang="pl-PL" sz="2400" dirty="0">
                <a:latin typeface="Open Sand"/>
              </a:rPr>
              <a:t>używaj języka prostego,</a:t>
            </a:r>
          </a:p>
          <a:p>
            <a:r>
              <a:rPr lang="pl-PL" sz="2400" dirty="0">
                <a:latin typeface="Open Sand"/>
              </a:rPr>
              <a:t>unikaj zdań negatywnych,</a:t>
            </a:r>
          </a:p>
          <a:p>
            <a:r>
              <a:rPr lang="pl-PL" sz="2400" dirty="0">
                <a:latin typeface="Open Sand"/>
              </a:rPr>
              <a:t>nie infantylizuj</a:t>
            </a:r>
          </a:p>
          <a:p>
            <a:pPr marL="0" indent="0">
              <a:buNone/>
            </a:pPr>
            <a:r>
              <a:rPr lang="pl-PL" sz="2400" b="1" dirty="0">
                <a:latin typeface="Open Sand"/>
              </a:rPr>
              <a:t>Trudne słowa –</a:t>
            </a:r>
            <a:r>
              <a:rPr lang="pl-PL" sz="2400" dirty="0">
                <a:latin typeface="Open Sand"/>
              </a:rPr>
              <a:t>przy wyjaśnianiu trudnych wyrazów korzystaj z przykładów z życia codziennego</a:t>
            </a:r>
            <a:endParaRPr lang="pl-PL" sz="2400" b="1" dirty="0">
              <a:latin typeface="Open Sand"/>
            </a:endParaRPr>
          </a:p>
          <a:p>
            <a:endParaRPr lang="pl-PL" sz="2400" b="1" dirty="0">
              <a:latin typeface="Open Sand"/>
            </a:endParaRPr>
          </a:p>
          <a:p>
            <a:endParaRPr lang="pl-PL" sz="2400" dirty="0">
              <a:latin typeface="Open Sand"/>
            </a:endParaRPr>
          </a:p>
          <a:p>
            <a:pPr marL="0" indent="0">
              <a:buNone/>
            </a:pPr>
            <a:endParaRPr lang="pl-PL" sz="2400" dirty="0">
              <a:latin typeface="Open Sand"/>
            </a:endParaRPr>
          </a:p>
          <a:p>
            <a:endParaRPr lang="pl-PL" sz="2400" dirty="0">
              <a:latin typeface="Open Sand"/>
            </a:endParaRPr>
          </a:p>
        </p:txBody>
      </p:sp>
    </p:spTree>
    <p:extLst>
      <p:ext uri="{BB962C8B-B14F-4D97-AF65-F5344CB8AC3E}">
        <p14:creationId xmlns:p14="http://schemas.microsoft.com/office/powerpoint/2010/main" val="4150537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365B17-8F3E-3648-6BCF-66CD38B17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450"/>
            <a:ext cx="9144000" cy="2387600"/>
          </a:xfrm>
        </p:spPr>
        <p:txBody>
          <a:bodyPr/>
          <a:lstStyle/>
          <a:p>
            <a:r>
              <a:rPr lang="pl-PL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Wskazówki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A89D104-A840-95B3-645D-78103671EF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Picture 2" descr="Element dekoracyjny">
            <a:extLst>
              <a:ext uri="{FF2B5EF4-FFF2-40B4-BE49-F238E27FC236}">
                <a16:creationId xmlns:a16="http://schemas.microsoft.com/office/drawing/2014/main" id="{5673C8F4-2C88-63C3-C48A-E54CD025D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69170" y="3120094"/>
            <a:ext cx="2097552" cy="227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0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CBC53B-5900-4FB9-0F89-43D434B20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Język prosty a </a:t>
            </a:r>
            <a:r>
              <a:rPr lang="pl-PL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ETR</a:t>
            </a:r>
            <a:endParaRPr lang="pl-PL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141E759B-070A-2294-4766-53AF488B9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16" name="Tabela 16">
            <a:extLst>
              <a:ext uri="{FF2B5EF4-FFF2-40B4-BE49-F238E27FC236}">
                <a16:creationId xmlns:a16="http://schemas.microsoft.com/office/drawing/2014/main" id="{3EB51B7F-39F5-0C95-DA7D-CF986D08D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380727"/>
              </p:ext>
            </p:extLst>
          </p:nvPr>
        </p:nvGraphicFramePr>
        <p:xfrm>
          <a:off x="1163585" y="1623854"/>
          <a:ext cx="10370325" cy="568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775">
                  <a:extLst>
                    <a:ext uri="{9D8B030D-6E8A-4147-A177-3AD203B41FA5}">
                      <a16:colId xmlns:a16="http://schemas.microsoft.com/office/drawing/2014/main" val="3629262818"/>
                    </a:ext>
                  </a:extLst>
                </a:gridCol>
                <a:gridCol w="3456775">
                  <a:extLst>
                    <a:ext uri="{9D8B030D-6E8A-4147-A177-3AD203B41FA5}">
                      <a16:colId xmlns:a16="http://schemas.microsoft.com/office/drawing/2014/main" val="1426755878"/>
                    </a:ext>
                  </a:extLst>
                </a:gridCol>
                <a:gridCol w="3456775">
                  <a:extLst>
                    <a:ext uri="{9D8B030D-6E8A-4147-A177-3AD203B41FA5}">
                      <a16:colId xmlns:a16="http://schemas.microsoft.com/office/drawing/2014/main" val="1431190693"/>
                    </a:ext>
                  </a:extLst>
                </a:gridCol>
              </a:tblGrid>
              <a:tr h="55131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Język prosty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Tekst łatwy do czytania i rozumienia (</a:t>
                      </a:r>
                      <a:r>
                        <a:rPr lang="pl-PL" dirty="0" err="1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ETR</a:t>
                      </a:r>
                      <a:r>
                        <a:rPr lang="pl-PL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122280"/>
                  </a:ext>
                </a:extLst>
              </a:tr>
              <a:tr h="1496429">
                <a:tc>
                  <a:txBody>
                    <a:bodyPr/>
                    <a:lstStyle/>
                    <a:p>
                      <a:pPr algn="ctr"/>
                      <a:r>
                        <a:rPr lang="pl-PL" sz="2500" dirty="0">
                          <a:latin typeface="Open Sand"/>
                        </a:rPr>
                        <a:t>Dla kogo?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jak najszerszej grupy odbiorów : obcokrajowców, osób bez wyższego wykształcenia ,osób  g/Głuchych, z afazją, w różnym wieku, z dysleksją, takich, które mają mało czasu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dorosłych osób z niepełnosprawnością  intelektualną (i takich, które potrafią czytać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796968"/>
                  </a:ext>
                </a:extLst>
              </a:tr>
              <a:tr h="315038">
                <a:tc>
                  <a:txBody>
                    <a:bodyPr/>
                    <a:lstStyle/>
                    <a:p>
                      <a:pPr algn="ctr"/>
                      <a:r>
                        <a:rPr lang="pl-PL" sz="2500" dirty="0">
                          <a:latin typeface="Open Sand"/>
                        </a:rPr>
                        <a:t>Język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prosty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łatwy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68501"/>
                  </a:ext>
                </a:extLst>
              </a:tr>
              <a:tr h="1732707">
                <a:tc>
                  <a:txBody>
                    <a:bodyPr/>
                    <a:lstStyle/>
                    <a:p>
                      <a:pPr algn="ctr"/>
                      <a:r>
                        <a:rPr lang="pl-PL" sz="2500" dirty="0">
                          <a:latin typeface="Open Sand"/>
                        </a:rPr>
                        <a:t>Konstrukcja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podział na akapity,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stosowanie nagłówków</a:t>
                      </a:r>
                      <a:r>
                        <a:rPr lang="pl-PL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podział na akapity,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stosowanie nagłówków,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krótkie zdania bez wtrąceń,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piktogramy i zdjęcia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l-P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863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031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66B738-C88B-8068-8CC7-CD831A58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Open Sand"/>
              </a:rPr>
              <a:t>Nie każda osoba czyta </a:t>
            </a:r>
            <a:r>
              <a:rPr lang="pl-PL" sz="3600" dirty="0">
                <a:latin typeface="Open Sand"/>
              </a:rPr>
              <a:t>warto udostępnić tekst w dwóch wersjach- pisemnej i dźwiękowej</a:t>
            </a:r>
          </a:p>
        </p:txBody>
      </p:sp>
      <p:pic>
        <p:nvPicPr>
          <p:cNvPr id="4" name="Picture 3" descr="Element dekoracyjny">
            <a:extLst>
              <a:ext uri="{FF2B5EF4-FFF2-40B4-BE49-F238E27FC236}">
                <a16:creationId xmlns:a16="http://schemas.microsoft.com/office/drawing/2014/main" id="{1E7A91D3-EA25-4409-45DB-6623D3A32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38399" y="2718877"/>
            <a:ext cx="1388165" cy="1358630"/>
          </a:xfrm>
          <a:prstGeom prst="rect">
            <a:avLst/>
          </a:prstGeom>
        </p:spPr>
      </p:pic>
      <p:pic>
        <p:nvPicPr>
          <p:cNvPr id="5" name="Picture 2" descr="Element dekoracyjny">
            <a:extLst>
              <a:ext uri="{FF2B5EF4-FFF2-40B4-BE49-F238E27FC236}">
                <a16:creationId xmlns:a16="http://schemas.microsoft.com/office/drawing/2014/main" id="{CD488819-3EA0-84F8-C94F-3FFA7940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94788" y="2544606"/>
            <a:ext cx="1715134" cy="153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90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4FF25E-7666-F31E-1B4F-1BEE3444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>
                <a:latin typeface="Open Sand"/>
              </a:rPr>
              <a:t>Nie każdy rozróżnia kolory </a:t>
            </a:r>
            <a:r>
              <a:rPr lang="pl-PL" sz="3600" dirty="0">
                <a:latin typeface="Open Sand"/>
              </a:rPr>
              <a:t>– jeśli musisz odnieść się do koloru, zastanów się nad jakąś dodatkową informacją, która pomoże w zrozumieniu tekstu</a:t>
            </a:r>
            <a:endParaRPr lang="pl-PL" sz="3600" b="1" dirty="0">
              <a:latin typeface="Open Sand"/>
            </a:endParaRPr>
          </a:p>
        </p:txBody>
      </p:sp>
      <p:pic>
        <p:nvPicPr>
          <p:cNvPr id="4" name="Picture 3" descr="Dobrze: mapa Europy z Polską w kolorze zielonym i pomarańczową Ukrainą. Oba kraje są podpisane.">
            <a:extLst>
              <a:ext uri="{FF2B5EF4-FFF2-40B4-BE49-F238E27FC236}">
                <a16:creationId xmlns:a16="http://schemas.microsoft.com/office/drawing/2014/main" id="{9B72366D-DBFE-D174-0622-17FA74B6B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9735" b="4425"/>
          <a:stretch>
            <a:fillRect/>
          </a:stretch>
        </p:blipFill>
        <p:spPr>
          <a:xfrm>
            <a:off x="2859933" y="2080676"/>
            <a:ext cx="6060332" cy="386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25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6B9BD49-FD8B-039F-3378-895F56228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Open Sand"/>
              </a:rPr>
              <a:t>Unikaj zaimków,</a:t>
            </a:r>
          </a:p>
          <a:p>
            <a:endParaRPr lang="pl-PL" sz="3600" dirty="0">
              <a:latin typeface="Open Sand"/>
            </a:endParaRPr>
          </a:p>
          <a:p>
            <a:r>
              <a:rPr lang="pl-PL" sz="3600" dirty="0">
                <a:latin typeface="Open Sand"/>
              </a:rPr>
              <a:t>Jeśli masz możliwość- </a:t>
            </a:r>
            <a:r>
              <a:rPr lang="pl-PL" sz="3600" b="1" dirty="0">
                <a:latin typeface="Open Sand"/>
              </a:rPr>
              <a:t>używaj albo piktogramów, albo zdjęć </a:t>
            </a:r>
            <a:r>
              <a:rPr lang="pl-PL" sz="3600" dirty="0">
                <a:latin typeface="Open Sand"/>
              </a:rPr>
              <a:t>(zdecyduj się na jedno rozwiązanie),</a:t>
            </a:r>
          </a:p>
          <a:p>
            <a:endParaRPr lang="pl-PL" sz="3600" b="1" dirty="0">
              <a:latin typeface="Open Sand"/>
            </a:endParaRPr>
          </a:p>
          <a:p>
            <a:r>
              <a:rPr lang="pl-PL" sz="3600" b="1" dirty="0">
                <a:latin typeface="Open Sand"/>
              </a:rPr>
              <a:t>Konsultuj teksty z więcej niż jedną osobą </a:t>
            </a:r>
            <a:r>
              <a:rPr lang="pl-PL" sz="3600" dirty="0">
                <a:latin typeface="Open Sand"/>
              </a:rPr>
              <a:t>i z osobami z różnych środowisk</a:t>
            </a:r>
          </a:p>
        </p:txBody>
      </p:sp>
    </p:spTree>
    <p:extLst>
      <p:ext uri="{BB962C8B-B14F-4D97-AF65-F5344CB8AC3E}">
        <p14:creationId xmlns:p14="http://schemas.microsoft.com/office/powerpoint/2010/main" val="3064739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B28240-E72A-841C-B1AF-0D4F0A28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Narzędzia i publikacje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8A02A8-A311-FAF2-774C-07DA53602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rgbClr val="231F20"/>
                </a:solidFill>
                <a:latin typeface="Open Sand"/>
              </a:rPr>
              <a:t>Znaki graficzne i materiały przeznaczonych do Komunikacji Wspomagającej i Alternatywnej (</a:t>
            </a:r>
            <a:r>
              <a:rPr lang="pl-PL" sz="2400" b="1" dirty="0" err="1">
                <a:solidFill>
                  <a:srgbClr val="231F20"/>
                </a:solidFill>
                <a:latin typeface="Open Sand"/>
              </a:rPr>
              <a:t>AAC</a:t>
            </a:r>
            <a:r>
              <a:rPr lang="pl-PL" sz="2400" b="1" dirty="0">
                <a:solidFill>
                  <a:srgbClr val="231F20"/>
                </a:solidFill>
                <a:latin typeface="Open Sand"/>
              </a:rPr>
              <a:t>):</a:t>
            </a:r>
          </a:p>
          <a:p>
            <a:r>
              <a:rPr lang="pl-PL" sz="2400" u="sng" dirty="0">
                <a:solidFill>
                  <a:srgbClr val="231F20"/>
                </a:solidFill>
                <a:latin typeface="Open Sans"/>
                <a:hlinkClick r:id="rId2" tooltip="https://arasaac.org"/>
              </a:rPr>
              <a:t>piktogramy Aragońskiego Centrum Komunikacji Wspomagającej i Alternatywnej</a:t>
            </a:r>
          </a:p>
          <a:p>
            <a:r>
              <a:rPr lang="pl-PL" sz="2400" u="sng" dirty="0">
                <a:solidFill>
                  <a:srgbClr val="231F20"/>
                </a:solidFill>
                <a:latin typeface="Open Sans"/>
                <a:hlinkClick r:id="rId3" tooltip="https://sclera.be/en/vzw/home"/>
              </a:rPr>
              <a:t>piktogramy </a:t>
            </a:r>
            <a:r>
              <a:rPr lang="pl-PL" sz="2400" u="sng" dirty="0" err="1">
                <a:solidFill>
                  <a:srgbClr val="231F20"/>
                </a:solidFill>
                <a:latin typeface="Open Sans"/>
                <a:hlinkClick r:id="rId3" tooltip="https://sclera.be/en/vzw/home"/>
              </a:rPr>
              <a:t>Sclera</a:t>
            </a:r>
            <a:endParaRPr lang="pl-PL" sz="2400" u="sng" dirty="0">
              <a:solidFill>
                <a:srgbClr val="231F20"/>
              </a:solidFill>
              <a:latin typeface="Open Sans"/>
              <a:hlinkClick r:id="rId3" tooltip="https://sclera.be/en/vzw/home"/>
            </a:endParaRPr>
          </a:p>
          <a:p>
            <a:endParaRPr lang="pl-PL" sz="2400" u="sng" dirty="0">
              <a:solidFill>
                <a:srgbClr val="231F20"/>
              </a:solidFill>
              <a:latin typeface="Open Sans"/>
              <a:hlinkClick r:id="rId3" tooltip="https://sclera.be/en/vzw/home"/>
            </a:endParaRPr>
          </a:p>
          <a:p>
            <a:pPr marL="0" indent="0">
              <a:buNone/>
            </a:pPr>
            <a:r>
              <a:rPr lang="pl-PL" sz="2399" b="1" dirty="0">
                <a:solidFill>
                  <a:srgbClr val="231F20"/>
                </a:solidFill>
                <a:latin typeface="Open Sand"/>
              </a:rPr>
              <a:t>Narzędzia przydatne do sprawdzania i korekty tekstu:</a:t>
            </a:r>
          </a:p>
          <a:p>
            <a:pPr marL="474979" lvl="1" indent="-237490">
              <a:lnSpc>
                <a:spcPts val="4399"/>
              </a:lnSpc>
              <a:buFont typeface="Arial"/>
              <a:buChar char="•"/>
            </a:pPr>
            <a:r>
              <a:rPr lang="pl-PL" u="sng" dirty="0">
                <a:solidFill>
                  <a:srgbClr val="231F20"/>
                </a:solidFill>
                <a:latin typeface="Open Sans"/>
                <a:hlinkClick r:id="rId4" tooltip="https://www.jasnopis.pl"/>
              </a:rPr>
              <a:t>Jasnopis</a:t>
            </a:r>
          </a:p>
          <a:p>
            <a:pPr marL="237489" lvl="1" indent="0">
              <a:lnSpc>
                <a:spcPts val="4399"/>
              </a:lnSpc>
              <a:buNone/>
            </a:pPr>
            <a:endParaRPr lang="pl-PL" sz="2400" b="1" dirty="0">
              <a:solidFill>
                <a:srgbClr val="231F20"/>
              </a:solidFill>
              <a:latin typeface="Open Sand"/>
            </a:endParaRPr>
          </a:p>
          <a:p>
            <a:pPr marL="237489" lvl="1" indent="0">
              <a:lnSpc>
                <a:spcPts val="4399"/>
              </a:lnSpc>
              <a:buNone/>
            </a:pPr>
            <a:endParaRPr lang="pl-PL" sz="2400" b="1" dirty="0">
              <a:solidFill>
                <a:srgbClr val="231F20"/>
              </a:solidFill>
              <a:latin typeface="Open Sand"/>
            </a:endParaRPr>
          </a:p>
          <a:p>
            <a:pPr marL="237489" lvl="1" indent="0">
              <a:lnSpc>
                <a:spcPts val="4399"/>
              </a:lnSpc>
              <a:buNone/>
            </a:pPr>
            <a:endParaRPr lang="pl-PL" sz="2400" b="1" dirty="0">
              <a:solidFill>
                <a:srgbClr val="231F20"/>
              </a:solidFill>
              <a:latin typeface="Open Sand"/>
            </a:endParaRPr>
          </a:p>
          <a:p>
            <a:pPr marL="237489" lvl="1" indent="0">
              <a:lnSpc>
                <a:spcPts val="4399"/>
              </a:lnSpc>
              <a:buNone/>
            </a:pPr>
            <a:endParaRPr lang="pl-PL" sz="2400" u="sng" dirty="0">
              <a:solidFill>
                <a:srgbClr val="231F20"/>
              </a:solidFill>
              <a:latin typeface="Open Sans"/>
              <a:hlinkClick r:id="rId5" tooltip="https://redaktor.logios.dev"/>
            </a:endParaRPr>
          </a:p>
          <a:p>
            <a:pPr marL="0" indent="0">
              <a:buNone/>
            </a:pPr>
            <a:endParaRPr lang="pl-PL" sz="2399" b="1" dirty="0">
              <a:solidFill>
                <a:srgbClr val="231F20"/>
              </a:solidFill>
              <a:latin typeface="Open Sand"/>
            </a:endParaRPr>
          </a:p>
          <a:p>
            <a:pPr marL="0" indent="0">
              <a:buNone/>
            </a:pPr>
            <a:endParaRPr lang="pl-PL" sz="2400" u="sng" dirty="0">
              <a:solidFill>
                <a:srgbClr val="231F20"/>
              </a:solidFill>
              <a:latin typeface="Open Sans"/>
              <a:hlinkClick r:id="rId3" tooltip="https://sclera.be/en/vzw/home"/>
            </a:endParaRPr>
          </a:p>
          <a:p>
            <a:endParaRPr lang="pl-PL" sz="2400" u="sng" dirty="0">
              <a:solidFill>
                <a:srgbClr val="231F20"/>
              </a:solidFill>
              <a:latin typeface="Open Sans"/>
              <a:hlinkClick r:id="rId2" tooltip="https://arasaac.org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0785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2F17AA-442F-F3F2-F0DB-55A2DD5F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solidFill>
                  <a:srgbClr val="231F20"/>
                </a:solidFill>
                <a:latin typeface="Open Sans Bold"/>
              </a:rPr>
              <a:t>Tworzenie tekstów i ich konsultowanie</a:t>
            </a:r>
            <a:br>
              <a:rPr lang="pl-PL" sz="4400" dirty="0">
                <a:solidFill>
                  <a:srgbClr val="231F20"/>
                </a:solidFill>
                <a:latin typeface="Open Sans Bold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CA2DCB-4492-E225-2F63-8181E3125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4979" lvl="1" indent="-237490">
              <a:lnSpc>
                <a:spcPts val="4399"/>
              </a:lnSpc>
              <a:buFont typeface="Arial"/>
              <a:buChar char="•"/>
            </a:pPr>
            <a:r>
              <a:rPr lang="pl-PL" u="sng" dirty="0">
                <a:solidFill>
                  <a:srgbClr val="231F20"/>
                </a:solidFill>
                <a:latin typeface="Open Sans"/>
                <a:hlinkClick r:id="rId2" tooltip="https://www.power.gov.pl/media/13597/informacja-dla-wszystkich.pdf"/>
              </a:rPr>
              <a:t>Informacja dla wszystkich: Europejskie standardy przygotowania tekstu łatwego do czytania i zrozumienia</a:t>
            </a:r>
          </a:p>
          <a:p>
            <a:pPr marL="474979" lvl="1" indent="-237490">
              <a:lnSpc>
                <a:spcPts val="4399"/>
              </a:lnSpc>
              <a:buFont typeface="Arial"/>
              <a:buChar char="•"/>
            </a:pPr>
            <a:r>
              <a:rPr lang="pl-PL" u="sng" dirty="0">
                <a:solidFill>
                  <a:srgbClr val="231F20"/>
                </a:solidFill>
                <a:latin typeface="Open Sans"/>
                <a:hlinkClick r:id="rId3" tooltip="https://psoni.org.pl/wp-content/uploads/2015/09/Nie-piszcie-nic-o-nas-bez-nas-internet_0.pdf"/>
              </a:rPr>
              <a:t>Nie piszcie nic dla nas bez nas! Angażowanie osób z niepełnosprawnością intelektualną w opracowywanie tekstów łatwych do czytania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299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CB788C-C0AB-2152-8F59-00C17C5C6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Przykład publikacji w </a:t>
            </a:r>
            <a:r>
              <a:rPr lang="pl-PL" sz="3600" dirty="0" err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ETR</a:t>
            </a:r>
            <a:r>
              <a:rPr lang="pl-PL" sz="36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0D4B09-827F-4B6D-3DAB-81CD76399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4399"/>
              </a:lnSpc>
              <a:buNone/>
            </a:pPr>
            <a:endParaRPr lang="pl-PL" sz="2800" u="sng" dirty="0">
              <a:solidFill>
                <a:srgbClr val="231F20"/>
              </a:solidFill>
              <a:latin typeface="Open Sans Bold"/>
              <a:hlinkClick r:id="rId2" tooltip="https://psoni.org.pl/publikacje/"/>
            </a:endParaRPr>
          </a:p>
          <a:p>
            <a:pPr>
              <a:lnSpc>
                <a:spcPts val="4399"/>
              </a:lnSpc>
            </a:pPr>
            <a:r>
              <a:rPr lang="pl-PL" sz="2800" u="sng" dirty="0">
                <a:solidFill>
                  <a:srgbClr val="231F20"/>
                </a:solidFill>
                <a:latin typeface="Open Sans Bold"/>
                <a:hlinkClick r:id="rId3" tooltip="https://www.funduszeeuropejskie.gov.pl/media/111501/broszura_pop.pdf"/>
              </a:rPr>
              <a:t>Co warto wiedzieć o dostępności: Broszura w tekście łatwym do czytania i zrozumienia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3565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0CE2082-2799-7831-5FD1-CBE634C4B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23" y="23982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Dziękuję </a:t>
            </a:r>
            <a:r>
              <a:rPr lang="pl-PL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Wingdings" panose="05000000000000000000" pitchFamily="2" charset="2"/>
              </a:rPr>
              <a:t></a:t>
            </a:r>
            <a:endParaRPr lang="pl-PL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9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848EA5-E832-27EB-9336-66D83EABB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Język prosty a </a:t>
            </a:r>
            <a:r>
              <a:rPr lang="pl-PL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ETR</a:t>
            </a:r>
            <a:r>
              <a:rPr lang="pl-P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- porównanie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EDD7A80-EA4A-29A6-D3F4-6CBFC5676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435203"/>
              </p:ext>
            </p:extLst>
          </p:nvPr>
        </p:nvGraphicFramePr>
        <p:xfrm>
          <a:off x="838200" y="1825625"/>
          <a:ext cx="10515597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591">
                  <a:extLst>
                    <a:ext uri="{9D8B030D-6E8A-4147-A177-3AD203B41FA5}">
                      <a16:colId xmlns:a16="http://schemas.microsoft.com/office/drawing/2014/main" val="3640106373"/>
                    </a:ext>
                  </a:extLst>
                </a:gridCol>
                <a:gridCol w="3494807">
                  <a:extLst>
                    <a:ext uri="{9D8B030D-6E8A-4147-A177-3AD203B41FA5}">
                      <a16:colId xmlns:a16="http://schemas.microsoft.com/office/drawing/2014/main" val="339060319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504923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5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Tekst podstawowy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5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Język prosty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500" dirty="0" err="1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ETR</a:t>
                      </a:r>
                      <a:endParaRPr lang="pl-PL" sz="2500" dirty="0"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457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Jak dojechać?</a:t>
                      </a:r>
                    </a:p>
                    <a:p>
                      <a:pPr algn="l"/>
                      <a:r>
                        <a:rPr lang="pl-PL" dirty="0">
                          <a:latin typeface="Open Sand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Siedziba Politechniki Morskiej w Szczecinie znajduje się na ul. Wały Chrobrego 1-2.  To zabytkowy budynek znajdujący się na obszarze tarasu widokowego na skarpie wzdłuż Odry, w bezpośrednim sąsiedztwie  z Muzeum Narodowym w Szczecinie.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Gdzie jest Politechnika Morska w Szczecinie </a:t>
                      </a:r>
                    </a:p>
                    <a:p>
                      <a:r>
                        <a:rPr lang="pl-PL" dirty="0">
                          <a:latin typeface="Open Sand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Siedziba Politechniki Morskiej w Szczecinie znajduje się na ul. Wały Chrobrego 1-2. Budynek znajduje się na obszarze tarasu widokowego. Tuż obok jest Muzeum Narodowe i nabrzeże Odry.</a:t>
                      </a:r>
                    </a:p>
                    <a:p>
                      <a:endParaRPr lang="pl-PL" dirty="0">
                        <a:latin typeface="Open Sand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Gdzie jest Politechnika Morska w Szczecinie?</a:t>
                      </a:r>
                    </a:p>
                    <a:p>
                      <a:r>
                        <a:rPr lang="pl-PL" dirty="0">
                          <a:latin typeface="Open Sand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Siedzibę Politechniki Morskiej w Szczecinie znajdziesz przy ulicy Wały Chrobrego 1-2. Przed budynkiem jest taras widokowy z którego możesz podziwiać nabrzeże Odry oraz statki.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846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29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2375CC1-A8A2-E419-D84C-AC66CE49F8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l-PL" dirty="0">
                <a:latin typeface="Open Sant"/>
              </a:rPr>
              <a:t>Czemu język prosty jest potrzebny?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4CBE32F5-8CBA-325C-BBE8-41DC06F797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pl-PL" dirty="0">
                <a:latin typeface="Open Sant"/>
              </a:rPr>
              <a:t>Bo mamy problem z czytaniem ze zrozumieniem, wyszukiwaniem informacji</a:t>
            </a:r>
          </a:p>
        </p:txBody>
      </p:sp>
    </p:spTree>
    <p:extLst>
      <p:ext uri="{BB962C8B-B14F-4D97-AF65-F5344CB8AC3E}">
        <p14:creationId xmlns:p14="http://schemas.microsoft.com/office/powerpoint/2010/main" val="248811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7112CB-97A3-BB27-7441-EA094F62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Open Sans bold"/>
              </a:rPr>
              <a:t>Dlaczego to takie ważne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F3D5FE-DA1B-D838-F82F-2A084A66F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„Dobry tekst to tekst zwięzły i na temat. Zdanie nie  powinno zawierać niepotrzebnych słów, a akapit niepotrzebnych zdań - tak samo jak urządzenie nie powinno posiadać niepotrzebnych  części.”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 err="1"/>
              <a:t>E.B</a:t>
            </a:r>
            <a:r>
              <a:rPr lang="pl-PL" sz="2400" dirty="0"/>
              <a:t>. </a:t>
            </a:r>
            <a:r>
              <a:rPr lang="pl-PL" sz="2400" dirty="0" err="1"/>
              <a:t>White,The</a:t>
            </a:r>
            <a:r>
              <a:rPr lang="pl-PL" sz="2400" dirty="0"/>
              <a:t> </a:t>
            </a:r>
            <a:r>
              <a:rPr lang="pl-PL" sz="2400" dirty="0" err="1"/>
              <a:t>Elements</a:t>
            </a:r>
            <a:r>
              <a:rPr lang="pl-PL" sz="2400" dirty="0"/>
              <a:t> of Style, </a:t>
            </a:r>
            <a:r>
              <a:rPr lang="pl-PL" sz="2400" dirty="0" err="1"/>
              <a:t>Allyn</a:t>
            </a:r>
            <a:r>
              <a:rPr lang="pl-PL" sz="2400" dirty="0"/>
              <a:t> and </a:t>
            </a:r>
            <a:r>
              <a:rPr lang="pl-PL" sz="2400" dirty="0" err="1"/>
              <a:t>Bacon,1979</a:t>
            </a: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026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C1CC179-C902-C3F4-D7A6-1E536114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13" y="286183"/>
            <a:ext cx="10515600" cy="2852737"/>
          </a:xfrm>
        </p:spPr>
        <p:txBody>
          <a:bodyPr/>
          <a:lstStyle/>
          <a:p>
            <a:r>
              <a:rPr lang="pl-PL" dirty="0">
                <a:latin typeface="Open Sant"/>
              </a:rPr>
              <a:t>Język prosty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47047A8-5184-2E81-1716-A1C2C5DA8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687" y="3643890"/>
            <a:ext cx="10515600" cy="1500187"/>
          </a:xfrm>
        </p:spPr>
        <p:txBody>
          <a:bodyPr>
            <a:normAutofit/>
          </a:bodyPr>
          <a:lstStyle/>
          <a:p>
            <a:r>
              <a:rPr lang="pl-PL" sz="3000" dirty="0">
                <a:solidFill>
                  <a:schemeClr val="tx1"/>
                </a:solidFill>
                <a:latin typeface="Open Sant"/>
              </a:rPr>
              <a:t>Zasady</a:t>
            </a:r>
          </a:p>
        </p:txBody>
      </p:sp>
    </p:spTree>
    <p:extLst>
      <p:ext uri="{BB962C8B-B14F-4D97-AF65-F5344CB8AC3E}">
        <p14:creationId xmlns:p14="http://schemas.microsoft.com/office/powerpoint/2010/main" val="142880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3382372-7253-D7A7-C18F-B24FAF62FC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>
                <a:latin typeface="Open Sant"/>
              </a:rPr>
              <a:t>Używaj dobrze znanych, powszechnych słów 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EDC08BC-2009-724D-3951-51809DBA83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600" dirty="0">
                <a:latin typeface="Open Sant"/>
              </a:rPr>
              <a:t>Na co uważać?</a:t>
            </a:r>
          </a:p>
          <a:p>
            <a:r>
              <a:rPr lang="pl-PL" sz="2400" dirty="0">
                <a:latin typeface="Open Sant"/>
              </a:rPr>
              <a:t>skróty,</a:t>
            </a:r>
          </a:p>
          <a:p>
            <a:r>
              <a:rPr lang="pl-PL" sz="2400" dirty="0">
                <a:latin typeface="Open Sant"/>
              </a:rPr>
              <a:t>zapożyczenia,</a:t>
            </a:r>
          </a:p>
          <a:p>
            <a:r>
              <a:rPr lang="pl-PL" sz="2400" dirty="0">
                <a:latin typeface="Open Sant"/>
              </a:rPr>
              <a:t>slang,</a:t>
            </a:r>
          </a:p>
          <a:p>
            <a:r>
              <a:rPr lang="pl-PL" sz="2400" dirty="0">
                <a:latin typeface="Open Sant"/>
              </a:rPr>
              <a:t>korpomowę</a:t>
            </a:r>
          </a:p>
          <a:p>
            <a:r>
              <a:rPr lang="pl-PL" sz="2400" dirty="0">
                <a:latin typeface="Open Sant"/>
              </a:rPr>
              <a:t>inne specjalistyczne wyrażenia </a:t>
            </a:r>
          </a:p>
          <a:p>
            <a:endParaRPr lang="pl-PL" sz="3600" dirty="0">
              <a:latin typeface="Open Sant"/>
            </a:endParaRPr>
          </a:p>
          <a:p>
            <a:endParaRPr lang="pl-PL" sz="3600" dirty="0">
              <a:latin typeface="Open Sant"/>
            </a:endParaRPr>
          </a:p>
          <a:p>
            <a:endParaRPr lang="pl-PL" sz="3600" dirty="0">
              <a:latin typeface="Open Sant"/>
            </a:endParaRPr>
          </a:p>
          <a:p>
            <a:endParaRPr lang="pl-PL" sz="3600" dirty="0">
              <a:latin typeface="Open San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991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9EB34E4C-116D-CDA6-AC2D-18F41300C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120" y="153098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4 główne elementy</a:t>
            </a:r>
          </a:p>
        </p:txBody>
      </p:sp>
      <p:pic>
        <p:nvPicPr>
          <p:cNvPr id="13" name="Picture 2" descr="Element dekoracyjny">
            <a:extLst>
              <a:ext uri="{FF2B5EF4-FFF2-40B4-BE49-F238E27FC236}">
                <a16:creationId xmlns:a16="http://schemas.microsoft.com/office/drawing/2014/main" id="{AEEA6700-FC20-D566-2254-2A7C4F88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84321" y="1279444"/>
            <a:ext cx="4462799" cy="4186636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34B6674-44B3-0473-9C85-61817A60E00C}"/>
              </a:ext>
            </a:extLst>
          </p:cNvPr>
          <p:cNvSpPr txBox="1"/>
          <p:nvPr/>
        </p:nvSpPr>
        <p:spPr>
          <a:xfrm>
            <a:off x="5637178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E318F80-7E86-4A77-966C-3718F6DD5FA2}"/>
              </a:ext>
            </a:extLst>
          </p:cNvPr>
          <p:cNvSpPr txBox="1"/>
          <p:nvPr/>
        </p:nvSpPr>
        <p:spPr>
          <a:xfrm>
            <a:off x="7174148" y="1755843"/>
            <a:ext cx="142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Open Sand"/>
              </a:rPr>
              <a:t>Struktura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A2E4253-742F-5819-D8C0-24BFE24D0506}"/>
              </a:ext>
            </a:extLst>
          </p:cNvPr>
          <p:cNvSpPr txBox="1"/>
          <p:nvPr/>
        </p:nvSpPr>
        <p:spPr>
          <a:xfrm>
            <a:off x="9248949" y="1571177"/>
            <a:ext cx="1474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Open Sand"/>
              </a:rPr>
              <a:t>Merytoryka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CDA86BD-AF01-21B5-3CE5-21641D1127C5}"/>
              </a:ext>
            </a:extLst>
          </p:cNvPr>
          <p:cNvSpPr txBox="1"/>
          <p:nvPr/>
        </p:nvSpPr>
        <p:spPr>
          <a:xfrm>
            <a:off x="6974732" y="4032115"/>
            <a:ext cx="111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Open Sand"/>
              </a:rPr>
              <a:t>Relacje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1CFF0B29-A9C8-9DCE-0840-19764FF8026C}"/>
              </a:ext>
            </a:extLst>
          </p:cNvPr>
          <p:cNvSpPr txBox="1"/>
          <p:nvPr/>
        </p:nvSpPr>
        <p:spPr>
          <a:xfrm>
            <a:off x="9248949" y="4227054"/>
            <a:ext cx="153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Open Sand"/>
              </a:rPr>
              <a:t>Gramatyka</a:t>
            </a:r>
          </a:p>
        </p:txBody>
      </p:sp>
    </p:spTree>
    <p:extLst>
      <p:ext uri="{BB962C8B-B14F-4D97-AF65-F5344CB8AC3E}">
        <p14:creationId xmlns:p14="http://schemas.microsoft.com/office/powerpoint/2010/main" val="1021777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BF07E1F-0F00-6A09-3CE1-2F63987F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4775"/>
            <a:ext cx="10515600" cy="974995"/>
          </a:xfrm>
        </p:spPr>
        <p:txBody>
          <a:bodyPr>
            <a:normAutofit/>
          </a:bodyPr>
          <a:lstStyle/>
          <a:p>
            <a:r>
              <a:rPr lang="pl-PL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Struktura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60F00CB-5BA0-EC2D-75E8-137AAD5DD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163" y="1827078"/>
            <a:ext cx="5157787" cy="823912"/>
          </a:xfrm>
        </p:spPr>
        <p:txBody>
          <a:bodyPr>
            <a:normAutofit fontScale="25000" lnSpcReduction="20000"/>
          </a:bodyPr>
          <a:lstStyle/>
          <a:p>
            <a:r>
              <a:rPr lang="pl-PL" sz="9600" dirty="0">
                <a:latin typeface="Open Sand"/>
              </a:rPr>
              <a:t>Po co?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7200" b="0" dirty="0">
                <a:latin typeface="Open Sand"/>
              </a:rPr>
              <a:t>żeby tekst był łatwy do </a:t>
            </a:r>
            <a:r>
              <a:rPr lang="pl-PL" sz="7200" dirty="0">
                <a:latin typeface="Open Sand"/>
              </a:rPr>
              <a:t>przejrzenia </a:t>
            </a:r>
            <a:r>
              <a:rPr lang="pl-PL" sz="7200" b="0" dirty="0">
                <a:latin typeface="Open Sand"/>
              </a:rPr>
              <a:t>i </a:t>
            </a:r>
            <a:r>
              <a:rPr lang="pl-PL" sz="7200" dirty="0">
                <a:latin typeface="Open Sand"/>
              </a:rPr>
              <a:t>wyszukania </a:t>
            </a:r>
            <a:r>
              <a:rPr lang="pl-PL" sz="7200" b="0" dirty="0">
                <a:latin typeface="Open Sand"/>
              </a:rPr>
              <a:t>najważniejszych informacji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7200" b="0" dirty="0">
                <a:latin typeface="Open Sand"/>
              </a:rPr>
              <a:t>Aby nie zniechęcić do czytania </a:t>
            </a:r>
            <a:r>
              <a:rPr lang="pl-PL" sz="7200" b="0" dirty="0">
                <a:latin typeface="Open Sand"/>
                <a:sym typeface="Wingdings" panose="05000000000000000000" pitchFamily="2" charset="2"/>
              </a:rPr>
              <a:t> </a:t>
            </a:r>
            <a:endParaRPr lang="pl-PL" sz="7200" b="0" dirty="0">
              <a:latin typeface="Open San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b="0" dirty="0">
              <a:latin typeface="Open Sand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07398AD0-3AA3-2F30-1E10-CF3CFCB1F0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400" b="1" dirty="0">
              <a:latin typeface="Open Sand"/>
            </a:endParaRPr>
          </a:p>
          <a:p>
            <a:pPr marL="0" indent="0">
              <a:buNone/>
            </a:pPr>
            <a:endParaRPr lang="pl-PL" sz="2400" b="1" dirty="0">
              <a:latin typeface="Open Sand"/>
            </a:endParaRPr>
          </a:p>
          <a:p>
            <a:pPr marL="0" indent="0">
              <a:buNone/>
            </a:pPr>
            <a:r>
              <a:rPr lang="pl-PL" sz="2400" b="1" dirty="0">
                <a:latin typeface="Open Sand"/>
              </a:rPr>
              <a:t>Jak to zrobić ?</a:t>
            </a:r>
          </a:p>
          <a:p>
            <a:r>
              <a:rPr lang="pl-PL" sz="1800" dirty="0">
                <a:latin typeface="Open Sand"/>
              </a:rPr>
              <a:t>podziel tekst na akapity,</a:t>
            </a:r>
          </a:p>
          <a:p>
            <a:r>
              <a:rPr lang="pl-PL" sz="1800" dirty="0">
                <a:latin typeface="Open Sand"/>
              </a:rPr>
              <a:t>korzystaj z list,</a:t>
            </a:r>
          </a:p>
          <a:p>
            <a:r>
              <a:rPr lang="pl-PL" sz="1800" dirty="0">
                <a:latin typeface="Open Sand"/>
              </a:rPr>
              <a:t>Korzystaj z nagłówków</a:t>
            </a:r>
          </a:p>
          <a:p>
            <a:endParaRPr lang="pl-PL" sz="1800" dirty="0">
              <a:latin typeface="Open Sand"/>
            </a:endParaRPr>
          </a:p>
          <a:p>
            <a:endParaRPr lang="pl-PL" sz="1800" dirty="0">
              <a:latin typeface="Open Sand"/>
            </a:endParaRPr>
          </a:p>
          <a:p>
            <a:endParaRPr lang="pl-PL" sz="2400" b="1" dirty="0">
              <a:latin typeface="Open Sand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9B7A5C84-6B83-2F05-BC88-66AEAE462B1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latin typeface="Open Sand"/>
              </a:rPr>
              <a:t>Typy nagłówków:</a:t>
            </a:r>
          </a:p>
          <a:p>
            <a:r>
              <a:rPr lang="pl-PL" sz="1800" dirty="0">
                <a:latin typeface="Open Sand"/>
              </a:rPr>
              <a:t>twierdzenia (bez kropek) </a:t>
            </a:r>
          </a:p>
          <a:p>
            <a:r>
              <a:rPr lang="pl-PL" sz="1800" dirty="0">
                <a:latin typeface="Open Sand"/>
              </a:rPr>
              <a:t>pytania ze znakiem zapytania</a:t>
            </a:r>
          </a:p>
          <a:p>
            <a:r>
              <a:rPr lang="pl-PL" sz="1800" dirty="0">
                <a:latin typeface="Open Sand"/>
              </a:rPr>
              <a:t>pytania bez znaku zapytania </a:t>
            </a:r>
          </a:p>
          <a:p>
            <a:pPr marL="0" indent="0">
              <a:buNone/>
            </a:pPr>
            <a:r>
              <a:rPr lang="pl-PL" sz="1800" dirty="0">
                <a:latin typeface="Open Sand"/>
              </a:rPr>
              <a:t>najbardziej rekomendowane: pytania bez znaku zapytania (udają twierdzenia), na przykład: Czy warto studiować na Politechnice Morskiej w Szczecinie</a:t>
            </a:r>
          </a:p>
          <a:p>
            <a:endParaRPr lang="pl-PL" sz="1800" b="1" dirty="0">
              <a:latin typeface="Open Sand"/>
            </a:endParaRPr>
          </a:p>
        </p:txBody>
      </p:sp>
    </p:spTree>
    <p:extLst>
      <p:ext uri="{BB962C8B-B14F-4D97-AF65-F5344CB8AC3E}">
        <p14:creationId xmlns:p14="http://schemas.microsoft.com/office/powerpoint/2010/main" val="26710916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891B6688D29646A2EDFE5EF7E68E15" ma:contentTypeVersion="12" ma:contentTypeDescription="Create a new document." ma:contentTypeScope="" ma:versionID="92b29d2c2e313d318b4767f8404554ab">
  <xsd:schema xmlns:xsd="http://www.w3.org/2001/XMLSchema" xmlns:xs="http://www.w3.org/2001/XMLSchema" xmlns:p="http://schemas.microsoft.com/office/2006/metadata/properties" xmlns:ns3="9ccb8a9a-08e2-43da-8d1b-a81fb5be700a" xmlns:ns4="1ecbd1d7-584d-4742-b51c-f64030fc45df" targetNamespace="http://schemas.microsoft.com/office/2006/metadata/properties" ma:root="true" ma:fieldsID="f128a78094788c714eab92038ebb8a0a" ns3:_="" ns4:_="">
    <xsd:import namespace="9ccb8a9a-08e2-43da-8d1b-a81fb5be700a"/>
    <xsd:import namespace="1ecbd1d7-584d-4742-b51c-f64030fc45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b8a9a-08e2-43da-8d1b-a81fb5be70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cbd1d7-584d-4742-b51c-f64030fc45d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ccb8a9a-08e2-43da-8d1b-a81fb5be700a" xsi:nil="true"/>
  </documentManagement>
</p:properties>
</file>

<file path=customXml/itemProps1.xml><?xml version="1.0" encoding="utf-8"?>
<ds:datastoreItem xmlns:ds="http://schemas.openxmlformats.org/officeDocument/2006/customXml" ds:itemID="{FE430EDB-A575-45B3-AFFB-B7C3D8FDF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cb8a9a-08e2-43da-8d1b-a81fb5be700a"/>
    <ds:schemaRef ds:uri="1ecbd1d7-584d-4742-b51c-f64030fc45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C962AB-07D1-45D4-B93A-C23E89501E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A750A6-D021-4B57-84BB-03BE8F9BEBA4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1ecbd1d7-584d-4742-b51c-f64030fc45df"/>
    <ds:schemaRef ds:uri="http://schemas.microsoft.com/office/infopath/2007/PartnerControls"/>
    <ds:schemaRef ds:uri="9ccb8a9a-08e2-43da-8d1b-a81fb5be700a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13276</TotalTime>
  <Words>920</Words>
  <Application>Microsoft Office PowerPoint</Application>
  <PresentationFormat>Panoramiczny</PresentationFormat>
  <Paragraphs>177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Open Sand</vt:lpstr>
      <vt:lpstr>Open Sans</vt:lpstr>
      <vt:lpstr>Open Sans Bold</vt:lpstr>
      <vt:lpstr>Open Sans Bold</vt:lpstr>
      <vt:lpstr>Open Sans SemiBold</vt:lpstr>
      <vt:lpstr>Open Sant</vt:lpstr>
      <vt:lpstr>Open Send</vt:lpstr>
      <vt:lpstr>Motyw pakietu Office</vt:lpstr>
      <vt:lpstr>Warsztaty dostępności: warsztaty prostego języka</vt:lpstr>
      <vt:lpstr>Język prosty a ETR</vt:lpstr>
      <vt:lpstr>Język prosty a ETR- porównanie</vt:lpstr>
      <vt:lpstr>Czemu język prosty jest potrzebny? </vt:lpstr>
      <vt:lpstr>Dlaczego to takie ważne</vt:lpstr>
      <vt:lpstr>Język prosty</vt:lpstr>
      <vt:lpstr>Prezentacja programu PowerPoint</vt:lpstr>
      <vt:lpstr>Prezentacja programu PowerPoint</vt:lpstr>
      <vt:lpstr>Struktura</vt:lpstr>
      <vt:lpstr>Merytoryka</vt:lpstr>
      <vt:lpstr>Gramatyka</vt:lpstr>
      <vt:lpstr>Relacje</vt:lpstr>
      <vt:lpstr>Przydatne materiały i strony</vt:lpstr>
      <vt:lpstr>Prezentacja programu PowerPoint</vt:lpstr>
      <vt:lpstr>Teksty ETR</vt:lpstr>
      <vt:lpstr>Znak ETR  </vt:lpstr>
      <vt:lpstr>Zasady formatowania </vt:lpstr>
      <vt:lpstr>Treść</vt:lpstr>
      <vt:lpstr>Wskazówki </vt:lpstr>
      <vt:lpstr>Nie każda osoba czyta warto udostępnić tekst w dwóch wersjach- pisemnej i dźwiękowej</vt:lpstr>
      <vt:lpstr>Nie każdy rozróżnia kolory – jeśli musisz odnieść się do koloru, zastanów się nad jakąś dodatkową informacją, która pomoże w zrozumieniu tekstu</vt:lpstr>
      <vt:lpstr>Prezentacja programu PowerPoint</vt:lpstr>
      <vt:lpstr>Narzędzia i publikacje</vt:lpstr>
      <vt:lpstr>Tworzenie tekstów i ich konsultowanie </vt:lpstr>
      <vt:lpstr>Przykład publikacji w ETR </vt:lpstr>
      <vt:lpstr>Dziękuję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dostępności: warsztaty prostego języka</dc:title>
  <dc:creator>Ilona Tomczyk</dc:creator>
  <cp:lastModifiedBy>Ilona Tomczyk</cp:lastModifiedBy>
  <cp:revision>5</cp:revision>
  <dcterms:created xsi:type="dcterms:W3CDTF">2023-05-03T07:53:23Z</dcterms:created>
  <dcterms:modified xsi:type="dcterms:W3CDTF">2023-07-24T09:50:48Z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0x010100F6891B6688D29646A2EDFE5EF7E68E15</vt:lpwstr>
  </property>
</Properties>
</file>