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8E25F8-6812-4AF6-90C8-9D7881FCD97E}" type="datetimeFigureOut">
              <a:rPr lang="pl-PL" smtClean="0"/>
              <a:t>2014-11-28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1327A2-76C1-430D-81B3-2B8FC09106FD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71600" y="2060848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pl-PL" sz="4000" b="1" dirty="0" smtClean="0">
                <a:effectLst>
                  <a:outerShdw sx="1000" sy="1000" algn="tl">
                    <a:srgbClr val="000000"/>
                  </a:outerShdw>
                  <a:reflection blurRad="6350" endPos="0" dir="5400000" sy="-100000" algn="bl" rotWithShape="0"/>
                </a:effectLst>
              </a:rPr>
              <a:t>Tworzenie, Edycja </a:t>
            </a:r>
            <a:br>
              <a:rPr lang="pl-PL" sz="4000" b="1" dirty="0" smtClean="0">
                <a:effectLst>
                  <a:outerShdw sx="1000" sy="1000" algn="tl">
                    <a:srgbClr val="000000"/>
                  </a:outerShdw>
                  <a:reflection blurRad="6350" endPos="0" dir="5400000" sy="-100000" algn="bl" rotWithShape="0"/>
                </a:effectLst>
              </a:rPr>
            </a:br>
            <a:r>
              <a:rPr lang="pl-PL" sz="4000" b="1" dirty="0" smtClean="0">
                <a:effectLst>
                  <a:outerShdw sx="1000" sy="1000" algn="tl">
                    <a:srgbClr val="000000"/>
                  </a:outerShdw>
                  <a:reflection blurRad="6350" endPos="0" dir="5400000" sy="-100000" algn="bl" rotWithShape="0"/>
                </a:effectLst>
              </a:rPr>
              <a:t>Raportów w Report Portal</a:t>
            </a:r>
            <a:endParaRPr lang="pl-PL" sz="4000" b="1" dirty="0">
              <a:effectLst>
                <a:outerShdw sx="1000" sy="1000" algn="tl">
                  <a:srgbClr val="000000"/>
                </a:outerShdw>
                <a:reflection blurRad="6350" endPos="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08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187624" y="551600"/>
            <a:ext cx="4318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 smtClean="0"/>
              <a:t>Tworzenie prostego raportu</a:t>
            </a:r>
            <a:endParaRPr lang="pl-PL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17" y="1206955"/>
            <a:ext cx="405765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645" y="1184682"/>
            <a:ext cx="3816424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140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/>
          <p:cNvSpPr txBox="1"/>
          <p:nvPr/>
        </p:nvSpPr>
        <p:spPr>
          <a:xfrm>
            <a:off x="585653" y="525843"/>
            <a:ext cx="4407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/>
              <a:t>Tryb uszczegóławiania - filtry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11560" y="558924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Filtr jednokrotnego wyboru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4588933" y="558924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Filtr wielokrotnego wyboru</a:t>
            </a:r>
            <a:endParaRPr lang="pl-PL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947" y="1384210"/>
            <a:ext cx="4104456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93734"/>
            <a:ext cx="388620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025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87262"/>
            <a:ext cx="5886450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827584" y="575162"/>
            <a:ext cx="771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Zapisywanie raportów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4206865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827584" y="575162"/>
            <a:ext cx="771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Narzędzia graficzne</a:t>
            </a:r>
            <a:endParaRPr lang="pl-PL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200800" cy="430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07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259632" y="1412776"/>
            <a:ext cx="6400800" cy="4785712"/>
          </a:xfrm>
        </p:spPr>
        <p:txBody>
          <a:bodyPr>
            <a:normAutofit/>
          </a:bodyPr>
          <a:lstStyle/>
          <a:p>
            <a:r>
              <a:rPr lang="pl-PL" dirty="0"/>
              <a:t> </a:t>
            </a:r>
            <a:r>
              <a:rPr lang="pl-PL" dirty="0" smtClean="0"/>
              <a:t>co to są hurtownie danych miary wymiary –  jako  podstawowe pojęcia w projektowaniu raportów</a:t>
            </a:r>
          </a:p>
          <a:p>
            <a:r>
              <a:rPr lang="pl-PL" dirty="0" smtClean="0"/>
              <a:t> tworzenie prostych raportów opartych na modelach OLAP</a:t>
            </a:r>
          </a:p>
          <a:p>
            <a:r>
              <a:rPr lang="pl-PL" dirty="0"/>
              <a:t> </a:t>
            </a:r>
            <a:r>
              <a:rPr lang="pl-PL" dirty="0" smtClean="0"/>
              <a:t>tryby uszczegóławiania – filtry wierszy</a:t>
            </a:r>
          </a:p>
          <a:p>
            <a:r>
              <a:rPr lang="pl-PL" dirty="0"/>
              <a:t> </a:t>
            </a:r>
            <a:r>
              <a:rPr lang="pl-PL" dirty="0" smtClean="0"/>
              <a:t>zapis raportów do predefiniowanych formatów</a:t>
            </a:r>
          </a:p>
          <a:p>
            <a:r>
              <a:rPr lang="pl-PL" dirty="0"/>
              <a:t> w</a:t>
            </a:r>
            <a:r>
              <a:rPr lang="pl-PL" dirty="0" smtClean="0"/>
              <a:t>ykorzystanie </a:t>
            </a:r>
            <a:r>
              <a:rPr lang="pl-PL" dirty="0"/>
              <a:t>narzędzi </a:t>
            </a:r>
            <a:r>
              <a:rPr lang="pl-PL" dirty="0" smtClean="0"/>
              <a:t>graficznych</a:t>
            </a:r>
          </a:p>
          <a:p>
            <a:pPr marL="45720" indent="0"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971600" y="54868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Plan szkolenia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137423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293579" y="1029824"/>
            <a:ext cx="6400800" cy="47857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pl-PL" dirty="0" smtClean="0"/>
          </a:p>
          <a:p>
            <a:pPr marL="45720" indent="0">
              <a:buNone/>
            </a:pPr>
            <a:endParaRPr lang="pl-PL" dirty="0"/>
          </a:p>
        </p:txBody>
      </p:sp>
      <p:sp>
        <p:nvSpPr>
          <p:cNvPr id="2" name="Puszka 1"/>
          <p:cNvSpPr/>
          <p:nvPr/>
        </p:nvSpPr>
        <p:spPr>
          <a:xfrm>
            <a:off x="1835696" y="2042007"/>
            <a:ext cx="1512168" cy="86409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871700" y="23875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Simple ERP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5" name="Puszka 4"/>
          <p:cNvSpPr/>
          <p:nvPr/>
        </p:nvSpPr>
        <p:spPr>
          <a:xfrm>
            <a:off x="3668179" y="3418158"/>
            <a:ext cx="1728192" cy="864096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Hurtownia Danych</a:t>
            </a:r>
            <a:endParaRPr lang="pl-PL" dirty="0"/>
          </a:p>
        </p:txBody>
      </p:sp>
      <p:sp>
        <p:nvSpPr>
          <p:cNvPr id="6" name="Sześcian 5"/>
          <p:cNvSpPr/>
          <p:nvPr/>
        </p:nvSpPr>
        <p:spPr>
          <a:xfrm>
            <a:off x="5868144" y="2142053"/>
            <a:ext cx="1692188" cy="1280627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Model OLAP</a:t>
            </a:r>
          </a:p>
          <a:p>
            <a:pPr algn="ctr"/>
            <a:r>
              <a:rPr lang="pl-PL" dirty="0" smtClean="0"/>
              <a:t>(Simple BI)</a:t>
            </a:r>
            <a:endParaRPr lang="pl-PL" dirty="0"/>
          </a:p>
        </p:txBody>
      </p:sp>
      <p:cxnSp>
        <p:nvCxnSpPr>
          <p:cNvPr id="8" name="Łącznik prosty ze strzałką 7"/>
          <p:cNvCxnSpPr>
            <a:endCxn id="5" idx="2"/>
          </p:cNvCxnSpPr>
          <p:nvPr/>
        </p:nvCxnSpPr>
        <p:spPr>
          <a:xfrm>
            <a:off x="3049350" y="2421634"/>
            <a:ext cx="618829" cy="1428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>
            <a:stCxn id="5" idx="4"/>
            <a:endCxn id="6" idx="2"/>
          </p:cNvCxnSpPr>
          <p:nvPr/>
        </p:nvCxnSpPr>
        <p:spPr>
          <a:xfrm flipV="1">
            <a:off x="5396371" y="2942445"/>
            <a:ext cx="471773" cy="9077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3.bp.blogspot.com/-kK_P2KeQS7Y/UyiDVgTcD1I/AAAAAAAAjhM/M4UpLmxIrdY/s1600/excelfile%5B1%5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503" y="1052736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ReportPor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82254"/>
            <a:ext cx="1851086" cy="40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" name="Łącznik prosty ze strzałką 26"/>
          <p:cNvCxnSpPr>
            <a:stCxn id="6" idx="5"/>
            <a:endCxn id="1026" idx="2"/>
          </p:cNvCxnSpPr>
          <p:nvPr/>
        </p:nvCxnSpPr>
        <p:spPr>
          <a:xfrm flipV="1">
            <a:off x="7560332" y="1772816"/>
            <a:ext cx="558211" cy="849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28"/>
          <p:cNvCxnSpPr>
            <a:stCxn id="6" idx="5"/>
            <a:endCxn id="26" idx="0"/>
          </p:cNvCxnSpPr>
          <p:nvPr/>
        </p:nvCxnSpPr>
        <p:spPr>
          <a:xfrm>
            <a:off x="7560332" y="2622288"/>
            <a:ext cx="457491" cy="1659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pole tekstowe 1030"/>
          <p:cNvSpPr txBox="1"/>
          <p:nvPr/>
        </p:nvSpPr>
        <p:spPr>
          <a:xfrm>
            <a:off x="612775" y="591071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Uproszczony model przepływu danych </a:t>
            </a:r>
            <a:endParaRPr lang="pl-PL" sz="2400" b="1" dirty="0"/>
          </a:p>
        </p:txBody>
      </p:sp>
      <p:sp>
        <p:nvSpPr>
          <p:cNvPr id="1032" name="AutoShape 4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3" name="AutoShape 6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34" name="Picture 8" descr="http://www.wedkarskiswiat.pl/forum/images/avatars/17225641854ac04825108f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387572"/>
            <a:ext cx="11620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3" name="Łącznik prosty ze strzałką 1042"/>
          <p:cNvCxnSpPr>
            <a:stCxn id="1034" idx="3"/>
            <a:endCxn id="2" idx="2"/>
          </p:cNvCxnSpPr>
          <p:nvPr/>
        </p:nvCxnSpPr>
        <p:spPr>
          <a:xfrm flipV="1">
            <a:off x="1317575" y="2474055"/>
            <a:ext cx="518121" cy="5231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44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293579" y="1029824"/>
            <a:ext cx="6400800" cy="478571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endParaRPr lang="pl-PL" b="1" dirty="0" smtClean="0"/>
          </a:p>
          <a:p>
            <a:pPr marL="45720" indent="0">
              <a:buNone/>
            </a:pPr>
            <a:r>
              <a:rPr lang="pl-PL" b="1" dirty="0" smtClean="0"/>
              <a:t>Simple ERP</a:t>
            </a:r>
          </a:p>
          <a:p>
            <a:pPr>
              <a:buFontTx/>
              <a:buChar char="-"/>
            </a:pPr>
            <a:r>
              <a:rPr lang="pl-PL" dirty="0" smtClean="0"/>
              <a:t>zoptymalizowany </a:t>
            </a:r>
            <a:r>
              <a:rPr lang="pl-PL" dirty="0"/>
              <a:t>pod kątem szybkiego </a:t>
            </a:r>
            <a:r>
              <a:rPr lang="pl-PL" dirty="0" smtClean="0"/>
              <a:t>  wyszukiwania danych</a:t>
            </a:r>
          </a:p>
          <a:p>
            <a:pPr>
              <a:buFontTx/>
              <a:buChar char="-"/>
            </a:pPr>
            <a:r>
              <a:rPr lang="pl-PL" dirty="0"/>
              <a:t> </a:t>
            </a:r>
            <a:r>
              <a:rPr lang="pl-PL" dirty="0" smtClean="0"/>
              <a:t>częste operacie dodawania</a:t>
            </a:r>
            <a:r>
              <a:rPr lang="pl-PL" dirty="0"/>
              <a:t>, usuwania i modyfikacji pojedynczych </a:t>
            </a:r>
            <a:r>
              <a:rPr lang="pl-PL" dirty="0" smtClean="0"/>
              <a:t>rekordów</a:t>
            </a:r>
          </a:p>
          <a:p>
            <a:pPr>
              <a:buFontTx/>
              <a:buChar char="-"/>
            </a:pPr>
            <a:r>
              <a:rPr lang="pl-PL" dirty="0"/>
              <a:t>wymagany natychmiastowy dostęp do aktualnych informacji</a:t>
            </a:r>
          </a:p>
          <a:p>
            <a:pPr marL="45720" indent="0">
              <a:buNone/>
            </a:pPr>
            <a:endParaRPr lang="pl-PL" dirty="0" smtClean="0"/>
          </a:p>
          <a:p>
            <a:pPr marL="45720" indent="0">
              <a:buNone/>
            </a:pPr>
            <a:r>
              <a:rPr lang="pl-PL" b="1" dirty="0" smtClean="0"/>
              <a:t>Simple BI</a:t>
            </a:r>
          </a:p>
          <a:p>
            <a:pPr>
              <a:buFontTx/>
              <a:buChar char="-"/>
            </a:pPr>
            <a:r>
              <a:rPr lang="pl-PL" dirty="0" smtClean="0"/>
              <a:t>Informacje cykliczne uzupełniane (brak pełnej aktualności)</a:t>
            </a:r>
          </a:p>
          <a:p>
            <a:pPr>
              <a:buFontTx/>
              <a:buChar char="-"/>
            </a:pPr>
            <a:r>
              <a:rPr lang="pl-PL" dirty="0" smtClean="0"/>
              <a:t>dane przechowywane w postaci agregatów -szybszy dostęp do danych zagregowanych</a:t>
            </a:r>
          </a:p>
          <a:p>
            <a:pPr>
              <a:buFontTx/>
              <a:buChar char="-"/>
            </a:pPr>
            <a:endParaRPr lang="pl-PL" dirty="0" smtClean="0"/>
          </a:p>
          <a:p>
            <a:pPr>
              <a:buFontTx/>
              <a:buChar char="-"/>
            </a:pPr>
            <a:endParaRPr lang="pl-PL" dirty="0" smtClean="0"/>
          </a:p>
        </p:txBody>
      </p:sp>
      <p:sp>
        <p:nvSpPr>
          <p:cNvPr id="1032" name="AutoShape 4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3" name="AutoShape 6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605012" y="564477"/>
            <a:ext cx="6107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Czym różni się Simple ERP od Simple BI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229588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4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3" name="AutoShape 6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605012" y="564477"/>
            <a:ext cx="771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Budowa hurtowni danych tabela faktów i wymiarów</a:t>
            </a:r>
            <a:endParaRPr lang="pl-PL" sz="2400" b="1" dirty="0"/>
          </a:p>
        </p:txBody>
      </p:sp>
      <p:pic>
        <p:nvPicPr>
          <p:cNvPr id="2050" name="Picture 2" descr="Schemat gwiaz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50405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7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4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3" name="AutoShape 6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605012" y="564477"/>
            <a:ext cx="7711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Miary wymiary i  hierarchie</a:t>
            </a:r>
            <a:endParaRPr lang="pl-PL" sz="2400" b="1" dirty="0"/>
          </a:p>
        </p:txBody>
      </p:sp>
      <p:sp>
        <p:nvSpPr>
          <p:cNvPr id="8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293579" y="1029824"/>
            <a:ext cx="6400800" cy="4785712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endParaRPr lang="pl-PL" b="1" dirty="0" smtClean="0"/>
          </a:p>
          <a:p>
            <a:pPr marL="45720" indent="0">
              <a:buNone/>
            </a:pPr>
            <a:r>
              <a:rPr lang="pl-PL" b="1" dirty="0" smtClean="0"/>
              <a:t>Miara</a:t>
            </a:r>
          </a:p>
          <a:p>
            <a:pPr marL="45720" indent="0">
              <a:buNone/>
            </a:pPr>
            <a:r>
              <a:rPr lang="pl-PL" dirty="0"/>
              <a:t>o</a:t>
            </a:r>
            <a:r>
              <a:rPr lang="pl-PL" dirty="0" smtClean="0"/>
              <a:t>biekt którego celem jest przechowywanie wartości prezentowanych( najczęściej dana numeryczna)</a:t>
            </a:r>
          </a:p>
          <a:p>
            <a:pPr marL="45720" indent="0">
              <a:buNone/>
            </a:pPr>
            <a:r>
              <a:rPr lang="pl-PL" dirty="0" smtClean="0"/>
              <a:t>np. ilość pracowników, wartość wynagrodzenia pracowników, wartość sprzedaży </a:t>
            </a:r>
          </a:p>
          <a:p>
            <a:pPr marL="45720" indent="0">
              <a:buNone/>
            </a:pPr>
            <a:endParaRPr lang="pl-PL" dirty="0"/>
          </a:p>
          <a:p>
            <a:pPr marL="45720" indent="0">
              <a:buNone/>
            </a:pPr>
            <a:r>
              <a:rPr lang="pl-PL" b="1" dirty="0" smtClean="0"/>
              <a:t>Wymiar</a:t>
            </a:r>
          </a:p>
          <a:p>
            <a:pPr marL="45720" indent="0">
              <a:buNone/>
            </a:pPr>
            <a:r>
              <a:rPr lang="pl-PL" dirty="0" smtClean="0"/>
              <a:t>dane opisowe, umożliwiające przeglądanie wartości miar w podziale przez wybrną miarę</a:t>
            </a:r>
          </a:p>
          <a:p>
            <a:pPr marL="45720" indent="0">
              <a:buNone/>
            </a:pPr>
            <a:r>
              <a:rPr lang="pl-PL" dirty="0" smtClean="0"/>
              <a:t>Np. czas, produkt, struktura organizacyjna, lokalizacja</a:t>
            </a:r>
          </a:p>
          <a:p>
            <a:pPr marL="45720" indent="0">
              <a:buNone/>
            </a:pPr>
            <a:endParaRPr lang="pl-PL" dirty="0"/>
          </a:p>
          <a:p>
            <a:pPr marL="45720" indent="0">
              <a:buNone/>
            </a:pPr>
            <a:r>
              <a:rPr lang="pl-PL" b="1" dirty="0" smtClean="0"/>
              <a:t>Hierarchie </a:t>
            </a:r>
          </a:p>
          <a:p>
            <a:pPr marL="45720" indent="0">
              <a:buNone/>
            </a:pPr>
            <a:r>
              <a:rPr lang="pl-PL" dirty="0" smtClean="0"/>
              <a:t>sposób organizacji danych wymiar umożliwiający zmniejszać bądź zwiększać poziom szczegółowi analizowanych danych</a:t>
            </a:r>
          </a:p>
          <a:p>
            <a:pPr marL="45720" indent="0">
              <a:buNone/>
            </a:pPr>
            <a:r>
              <a:rPr lang="pl-PL" dirty="0" smtClean="0"/>
              <a:t>Np.</a:t>
            </a:r>
            <a:r>
              <a:rPr lang="pl-PL" dirty="0"/>
              <a:t> wymiar Czas: Rok -&gt; Kwartał -&gt; Miesiąc -&gt; Tydzień -&gt; </a:t>
            </a:r>
            <a:r>
              <a:rPr lang="pl-PL" dirty="0" smtClean="0"/>
              <a:t>Dzień</a:t>
            </a:r>
          </a:p>
          <a:p>
            <a:pPr marL="45720" indent="0">
              <a:buNone/>
            </a:pPr>
            <a:r>
              <a:rPr lang="pl-PL" dirty="0"/>
              <a:t>l</a:t>
            </a:r>
            <a:r>
              <a:rPr lang="pl-PL" dirty="0" smtClean="0"/>
              <a:t>okalizacja</a:t>
            </a:r>
            <a:r>
              <a:rPr lang="pl-PL" dirty="0"/>
              <a:t>: Obszar -&gt; Region -&gt; Kraj </a:t>
            </a:r>
            <a:endParaRPr lang="pl-PL" dirty="0" smtClean="0"/>
          </a:p>
          <a:p>
            <a:pPr marL="45720" indent="0">
              <a:buNone/>
            </a:pPr>
            <a:endParaRPr lang="pl-PL" dirty="0" smtClean="0"/>
          </a:p>
          <a:p>
            <a:pPr marL="45720" indent="0">
              <a:buNone/>
            </a:pPr>
            <a:endParaRPr lang="pl-PL" b="1" dirty="0" smtClean="0"/>
          </a:p>
          <a:p>
            <a:pPr marL="45720" indent="0">
              <a:buNone/>
            </a:pPr>
            <a:endParaRPr lang="pl-PL" dirty="0"/>
          </a:p>
          <a:p>
            <a:pPr marL="45720" indent="0">
              <a:buNone/>
            </a:pPr>
            <a:endParaRPr lang="pl-PL" dirty="0" smtClean="0"/>
          </a:p>
          <a:p>
            <a:pPr marL="45720" indent="0">
              <a:buNone/>
            </a:pPr>
            <a:endParaRPr lang="pl-PL" dirty="0" smtClean="0"/>
          </a:p>
          <a:p>
            <a:pPr>
              <a:buFontTx/>
              <a:buChar char="-"/>
            </a:pPr>
            <a:endParaRPr lang="pl-PL" dirty="0" smtClean="0"/>
          </a:p>
          <a:p>
            <a:pPr>
              <a:buFontTx/>
              <a:buChar char="-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80158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293579" y="1029824"/>
            <a:ext cx="6400800" cy="47857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pl-PL" dirty="0" smtClean="0"/>
          </a:p>
          <a:p>
            <a:pPr marL="45720" indent="0">
              <a:buNone/>
            </a:pPr>
            <a:endParaRPr lang="pl-PL" b="1" dirty="0" smtClean="0"/>
          </a:p>
        </p:txBody>
      </p:sp>
      <p:sp>
        <p:nvSpPr>
          <p:cNvPr id="1032" name="AutoShape 4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3" name="AutoShape 6" descr="data:image/jpeg;base64,/9j/4AAQSkZJRgABAQAAAQABAAD/2wCEAAkGBhQSEBUQEhAUFRQSERkUGBgVFxUYIBUUFxUXFRQSFxodHCklIBsnJR0VHy8iIycpLCwsFR8xNTAuNiYrLikBCQoKDgwOGg8PGjUkHCQwNTQpLjYpNCk1LDUpNSopLzUtNS0sKTI1KTAxKTUtKSwpLC00LDIsLTQwKTUsNCkpLP/AABEIAGYAZgMBIgACEQEDEQH/xAAbAAEAAgMBAQAAAAAAAAAAAAAABQYDBAcCAf/EAEUQAAEDAgIGBQcGDQUAAAAAAAEAAgMEEQUhBhITMVFhFEFxgZEHIjJUocHRIzNSYnKxFRYXQkOCkpOisrPh8CU1U2Nz/8QAGgEAAgMBAQAAAAAAAAAAAAAAAAQBAwUCBv/EACkRAAICAQMDAwMFAAAAAAAAAAABAgMRBBIhMUFRE5HwMlLRBSJhcYH/2gAMAwEAAhEDEQA/AO4oiIAIi0sZxZlNC6eTc0bhvc45NYOZOShvCyyUs8GTEMRjgYZJpGsYOtxt3DieQUCdLpZc6Whlkb1PlIhaeY1gXEdwWLC8EdM8VdaA6U5xxHNlO07mgdb+LirIY1RvlL6eEW7Yx68lc/DmIDM0MLhwbUWPtatil03j1hHUxSUr3Gw2oGo48BIPN8bKTlatCspmvaWPaHNIsQRcFLSvnB+S1QjLsTwN819VEw+vdh0rY3OLqOR2qNY3NM47hf8A4z7PvvYKcqtVqyiiytweAiIrSsIiIAIiIAKq4w/b4hFAc46WPbuHGVx1YgewXd38lalT6U/6jW33/Ifs7NyV1UtsF/ZdSsyLHG5ZjItFki97VUxtwixw5PUrlqSlZHyLVnkSts8l0I4I3E4GyMdG4Xa4EHvW/oFibpaTZvN5Kd5hceIb6DvC3gVHVUix+T156RWjq2jT3+cp0U2rceQvWYZLyiItkzwiIgAiIgAqfjjNhiDZdzKqLZk/9sZu2/a3IdhVwVL8oGMxOb0FjHTVTrPYyO14iM2yvduaO3eD3pfUw3Vtex3CxVvc+ht1mKthidK++qwXOqLnMgCw7wsX4cPqlX+4PxUBDX7VjqWoGrIWuY6xFn/mlzDuJHsIU7hulrY2hlXdjmixlDXOZJ9e7QdQnra6wvexKztMoTypPDHZt4Uo8h+MO9Uq/wBwfitKpxu1teCoYHPawF8RaNZ5DWgm/Eqfm0zog0HpcRv1MOuf2Wgn2KtY1jXSXNsxzIIn7S8g1XSPAIadU5tY25OdiTbIWzuuopri22c1znJ4wKuqABcTkBc9gUl5NKQ7GWocM55SR9luXvI7lSsSqJJ2u2MbpI4yDJqW1nNvmWNPpAW711DRjEqeamY6lcDG0altxaRva8dTvjdV6CGZOb/w41F0W/TT57ksiItcUCIiACIhKAK1pppK+naynpwHVdS7UiadzfpTO+q3n7ioylwQUsTaWF2vWVZLpah2bgBnLOb9QvZreJHNR2jFT0qrqcUefNLjBBfc2CP0nj7R9/FWHATrF9U70pjZt/zYW/Nt783Hm7kk5WbpYFHLfL50PP4tw7PojmXbGS9lydbVcbl4dvvrXB7uIVSxyKekj28bjJDtNT5Sxc0HJryRbzScu8cV0eZjXgXuCDcEGxaeIK8Pw2N8Bp5BrscwsdrWu4G972Az7FXZpoWDemsdVi+3ujkEul8tvQBPAaxuTkABfed3erTTaNOu01ZLtYXDAbNDgLuY628jwNitfQ7Qd7K57qhpMdI75NxGUzyLxyD7LSCeDiOCv9fQsl1da9mOJsDYOuLWdy5JOvQtwe/r2NT9XsqyoaR8Y5efP4K83BHFvS4ABJEQIm7hJG304jydnY9Ra0qPxVmwIxnD25ObrVMG4Sxg+e63VK3O/YeYN1dMALDIDIW6hwUBG7Y1D4/0dReRo6hKPnW9jhZ1uTk6lGpJI8+4qCSXx+Sx4XibKiFk8TtZkjQ5p5cDzGYI4hbS55oJUdEr6jDCfknjpNOD1Nd85GOw/wApPWuhpyEtyyM1y3RyERF2dhQem9eYcOqZQbFsDwDwLhqA+JCnFVPKl/tFV/5t/qMUPocz+llYwKLUw6ngbkZWNabcH+e8+F1bIZQAAMgBYcgNwVSwSS8UB+jTM8Sxo9xU5HULBjb+5mXCZNMqFlFQodtQsoqEyrhhWEr0heHVCjukLw6oUu4n1DefUKKxl12a49KJwkb+rvHeLhen1C15Z1RZblFU55RX8frNliWHVTTa8xiJ4sfYW8HHxXWlw7S59jQt+jWAeBbb3LuK0dHLdUmMaV5iwiImxoKJ0qwbpdFPTDfLEWtv9Pey/K4ClkQQ1ng4ZoZjF4zTSXbNT3Y5rsjZpI3cRuPYrUyoWTyg+TE1EnTaJ2zqhm4XsJSNxv1P6uB61QhpZPTO2VdSvY4ZawFr87HI9xWNqdDPc51cp9jKtplB8dC/tqFkFQqdBpzSu/TavJzXj7gR7VsDTKl9YZ/F8EjsuXWD9mU7n4LV0heTUKsfjlS+sM9vwXl2mVL6w3+L4I22/a/ZhuZZHVCwPqFVarT+mb6LnyHg1pH81loMqK7EnbGmgdHG7IuzuRzd1Ds7yrK9JfY+VhfzwSozm8JGyHHEMVp6eLNkMgc5w3XBBcewWA7iu+KpaA6Ax4dFfJ0zx5zuH1R/n97at+qtVwUF2NWmv044CIisLgiIgAsFXQxyt1ZI2Pbwc0O+9EQBX6ryaYfIbmjYDyuPZey1vyTYd6sPFERkjavA/JNh3qw8UHknw71YeKIpyG1eDfovJ/QxZtpI787n2E29inYadrBqsaGjg0AfciKCTIiIgAiIg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631981" y="665521"/>
            <a:ext cx="85615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/>
              <a:t>Tworzenie prostych raportów opartych na modelach OLAP</a:t>
            </a:r>
          </a:p>
          <a:p>
            <a:endParaRPr lang="pl-PL" dirty="0"/>
          </a:p>
        </p:txBody>
      </p:sp>
      <p:pic>
        <p:nvPicPr>
          <p:cNvPr id="10" name="Picture 2" descr="Report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167" y="1916832"/>
            <a:ext cx="4010841" cy="99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/>
          <p:cNvSpPr/>
          <p:nvPr/>
        </p:nvSpPr>
        <p:spPr>
          <a:xfrm>
            <a:off x="1691680" y="3717032"/>
            <a:ext cx="2805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u="sng" dirty="0" smtClean="0"/>
              <a:t>http://zsibi/reportportal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691680" y="33477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Report</a:t>
            </a:r>
            <a:r>
              <a:rPr lang="pl-PL" dirty="0">
                <a:solidFill>
                  <a:srgbClr val="FF0000"/>
                </a:solidFill>
              </a:rPr>
              <a:t> portal link:</a:t>
            </a:r>
          </a:p>
        </p:txBody>
      </p:sp>
    </p:spTree>
    <p:extLst>
      <p:ext uri="{BB962C8B-B14F-4D97-AF65-F5344CB8AC3E}">
        <p14:creationId xmlns:p14="http://schemas.microsoft.com/office/powerpoint/2010/main" val="12537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9"/>
            <a:ext cx="472011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1187624" y="709245"/>
            <a:ext cx="4163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/>
              <a:t>Logowanie do Report Portal</a:t>
            </a:r>
          </a:p>
        </p:txBody>
      </p:sp>
    </p:spTree>
    <p:extLst>
      <p:ext uri="{BB962C8B-B14F-4D97-AF65-F5344CB8AC3E}">
        <p14:creationId xmlns:p14="http://schemas.microsoft.com/office/powerpoint/2010/main" val="1924591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8773"/>
            <a:ext cx="6473054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1187624" y="551600"/>
            <a:ext cx="470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/>
              <a:t>Mary i wymiary w Report Portal</a:t>
            </a:r>
          </a:p>
        </p:txBody>
      </p:sp>
    </p:spTree>
    <p:extLst>
      <p:ext uri="{BB962C8B-B14F-4D97-AF65-F5344CB8AC3E}">
        <p14:creationId xmlns:p14="http://schemas.microsoft.com/office/powerpoint/2010/main" val="2750777776"/>
      </p:ext>
    </p:extLst>
  </p:cSld>
  <p:clrMapOvr>
    <a:masterClrMapping/>
  </p:clrMapOvr>
</p:sld>
</file>

<file path=ppt/theme/theme1.xml><?xml version="1.0" encoding="utf-8"?>
<a:theme xmlns:a="http://schemas.openxmlformats.org/drawingml/2006/main" name="Aerodynamiczn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czny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czny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1268</TotalTime>
  <Words>244</Words>
  <Application>Microsoft Office PowerPoint</Application>
  <PresentationFormat>Pokaz na ekranie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Aerodynamiczny</vt:lpstr>
      <vt:lpstr>Tworzenie, Edycja  Raportów w Report Portal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Tworzenie, Edycja  i Administracja  Raportów w Report Portal</dc:title>
  <dc:creator>Sławomir Zabłocki</dc:creator>
  <cp:lastModifiedBy>Marta Wielińska</cp:lastModifiedBy>
  <cp:revision>24</cp:revision>
  <dcterms:created xsi:type="dcterms:W3CDTF">2014-09-07T20:04:43Z</dcterms:created>
  <dcterms:modified xsi:type="dcterms:W3CDTF">2014-11-28T08:26:48Z</dcterms:modified>
</cp:coreProperties>
</file>